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notesSlides/notesSlide1.xml" ContentType="application/vnd.openxmlformats-officedocument.presentationml.notesSlide+xml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900" u="none" kumimoji="0" normalizeH="0">
        <a:ln>
          <a:noFill/>
        </a:ln>
        <a:solidFill>
          <a:srgbClr val="000000"/>
        </a:solidFill>
        <a:effectLst/>
        <a:uFillTx/>
        <a:latin typeface="Adobe Garamond Pro"/>
        <a:ea typeface="Adobe Garamond Pro"/>
        <a:cs typeface="Adobe Garamond Pro"/>
        <a:sym typeface="Adobe Garamond Pr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major issues:</a:t>
            </a:r>
          </a:p>
          <a:p>
            <a:pPr marL="253206" indent="-253206">
              <a:buClr>
                <a:srgbClr val="535353"/>
              </a:buClr>
              <a:buSzPct val="82000"/>
              <a:buChar char="*"/>
            </a:pPr>
            <a:r>
              <a:t>Labelling all media with an audience presents a problem of identity for those creating anything online (too broad a category).</a:t>
            </a:r>
          </a:p>
          <a:p>
            <a:pPr marL="253206" indent="-253206">
              <a:buClr>
                <a:srgbClr val="535353"/>
              </a:buClr>
              <a:buSzPct val="82000"/>
              <a:buChar char="*"/>
            </a:pPr>
            <a:r>
              <a:t>It is also a dismissive label for those that work exclusively online (authors, movie stars, and musicians are rarely referred to as just “content creators”).</a:t>
            </a:r>
          </a:p>
          <a:p>
            <a:pPr marL="253206" indent="-253206">
              <a:buClr>
                <a:srgbClr val="535353"/>
              </a:buClr>
              <a:buSzPct val="82000"/>
              <a:buChar char="*"/>
            </a:pPr>
            <a:r>
              <a:t>The aesthetics of this work is often conceptualized as “lower than” the works produced through traditional media systems.</a:t>
            </a:r>
          </a:p>
          <a:p>
            <a:pPr marL="253206" indent="-253206">
              <a:buClr>
                <a:srgbClr val="535353"/>
              </a:buClr>
              <a:buSzPct val="82000"/>
              <a:buChar char="*"/>
            </a:pPr>
            <a:r>
              <a:t>Such works are for the “mere consumption” practices of the audience (the popcorn vs. steak argument).</a:t>
            </a:r>
          </a:p>
          <a:p>
            <a:pPr marL="253206" indent="-253206">
              <a:buClr>
                <a:srgbClr val="535353"/>
              </a:buClr>
              <a:buSzPct val="82000"/>
              <a:buChar char="*"/>
            </a:pPr>
            <a:r>
              <a:t>It is an economic byproduct instead of for a cultural, educational, or societal rationale.</a:t>
            </a:r>
          </a:p>
          <a:p>
            <a:pPr marL="253206" indent="-253206">
              <a:buClr>
                <a:srgbClr val="535353"/>
              </a:buClr>
              <a:buSzPct val="82000"/>
              <a:buChar char="*"/>
            </a:pPr>
            <a:r>
              <a:t>They are lumped together as one mass, as opposed to the atomized works they are.</a:t>
            </a:r>
          </a:p>
          <a:p>
            <a:pPr marL="253206" indent="-253206">
              <a:buClr>
                <a:srgbClr val="535353"/>
              </a:buClr>
              <a:buSzPct val="82000"/>
              <a:buChar char="*"/>
            </a:pPr>
            <a:r>
              <a:t>Finally, it’s a little sissy.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shanetilton.com" TargetMode="Externa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shanetilton.com" TargetMode="Externa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shanetilton.com" TargetMode="Externa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Session Open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ference_QR_.fw.png" descr="Conference_QR_.fw.png"/>
          <p:cNvPicPr>
            <a:picLocks noChangeAspect="1"/>
          </p:cNvPicPr>
          <p:nvPr/>
        </p:nvPicPr>
        <p:blipFill>
          <a:blip r:embed="rId3">
            <a:extLst/>
          </a:blip>
          <a:srcRect l="0" t="27107" r="0" b="0"/>
          <a:stretch>
            <a:fillRect/>
          </a:stretch>
        </p:blipFill>
        <p:spPr>
          <a:xfrm>
            <a:off x="21715395" y="5979190"/>
            <a:ext cx="2832880" cy="770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Conference.png" descr="Conferen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3375" y="11194954"/>
            <a:ext cx="10245639" cy="274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Conference.png" descr="Conferen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27850" y="11194954"/>
            <a:ext cx="10245639" cy="274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Conference_QR_.fw.png" descr="Conference_QR_.fw.png"/>
          <p:cNvPicPr>
            <a:picLocks noChangeAspect="1"/>
          </p:cNvPicPr>
          <p:nvPr/>
        </p:nvPicPr>
        <p:blipFill>
          <a:blip r:embed="rId3">
            <a:extLst/>
          </a:blip>
          <a:srcRect l="0" t="27107" r="0" b="0"/>
          <a:stretch>
            <a:fillRect/>
          </a:stretch>
        </p:blipFill>
        <p:spPr>
          <a:xfrm>
            <a:off x="21699587" y="-569740"/>
            <a:ext cx="2832880" cy="7709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Conference.png" descr="Conferen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9470" y="11194954"/>
            <a:ext cx="10070502" cy="269745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Image"/>
          <p:cNvSpPr/>
          <p:nvPr>
            <p:ph type="pic" idx="21"/>
          </p:nvPr>
        </p:nvSpPr>
        <p:spPr>
          <a:xfrm>
            <a:off x="385483" y="-459017"/>
            <a:ext cx="20949990" cy="97679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pasted-movie.png"/>
          <p:cNvSpPr/>
          <p:nvPr>
            <p:ph type="pic" sz="quarter" idx="22"/>
          </p:nvPr>
        </p:nvSpPr>
        <p:spPr>
          <a:xfrm>
            <a:off x="-963464" y="11175867"/>
            <a:ext cx="7316080" cy="28935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" name="Convention…"/>
          <p:cNvSpPr txBox="1"/>
          <p:nvPr>
            <p:ph type="body" sz="quarter" idx="23"/>
          </p:nvPr>
        </p:nvSpPr>
        <p:spPr>
          <a:xfrm>
            <a:off x="5415256" y="11348612"/>
            <a:ext cx="3510573" cy="239014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Convention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Theme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Location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Month Day, Year</a:t>
            </a:r>
          </a:p>
        </p:txBody>
      </p:sp>
      <p:sp>
        <p:nvSpPr>
          <p:cNvPr id="21" name="Image"/>
          <p:cNvSpPr/>
          <p:nvPr>
            <p:ph type="pic" sz="quarter" idx="24"/>
          </p:nvPr>
        </p:nvSpPr>
        <p:spPr>
          <a:xfrm>
            <a:off x="21722494" y="11173610"/>
            <a:ext cx="2787079" cy="27870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#  H A S H T A G"/>
          <p:cNvSpPr txBox="1"/>
          <p:nvPr>
            <p:ph type="body" sz="quarter" idx="25"/>
          </p:nvPr>
        </p:nvSpPr>
        <p:spPr>
          <a:xfrm>
            <a:off x="22574825" y="3156047"/>
            <a:ext cx="1082417" cy="76631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SzTx/>
              <a:buNone/>
              <a:defRPr sz="6300">
                <a:latin typeface="Memphis LT Std Bold"/>
                <a:ea typeface="Memphis LT Std Bold"/>
                <a:cs typeface="Memphis LT Std Bold"/>
                <a:sym typeface="Memphis LT Std Bold"/>
              </a:defRPr>
            </a:pPr>
            <a:r>
              <a:t># </a:t>
            </a:r>
            <a:br/>
            <a:r>
              <a:t>H</a:t>
            </a:r>
            <a:br/>
            <a:r>
              <a:t>A</a:t>
            </a:r>
            <a:br/>
            <a:r>
              <a:t>S</a:t>
            </a:r>
            <a:br/>
            <a:r>
              <a:t>H</a:t>
            </a:r>
            <a:br/>
            <a:r>
              <a:t>T</a:t>
            </a:r>
            <a:br/>
            <a:r>
              <a:t>A</a:t>
            </a:r>
            <a:br/>
            <a:r>
              <a:t>G</a:t>
            </a:r>
          </a:p>
        </p:txBody>
      </p:sp>
      <p:sp>
        <p:nvSpPr>
          <p:cNvPr id="23" name="Shane Tilton…"/>
          <p:cNvSpPr txBox="1"/>
          <p:nvPr>
            <p:ph type="body" sz="quarter" idx="26"/>
          </p:nvPr>
        </p:nvSpPr>
        <p:spPr>
          <a:xfrm>
            <a:off x="12308015" y="11248850"/>
            <a:ext cx="9333320" cy="239014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Shane Tilton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@silnan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Associate Professor of Multimedia Journalism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Ohio Northern University</a:t>
            </a:r>
          </a:p>
        </p:txBody>
      </p:sp>
      <p:sp>
        <p:nvSpPr>
          <p:cNvPr id="24" name="Image"/>
          <p:cNvSpPr/>
          <p:nvPr>
            <p:ph type="pic" sz="quarter" idx="27"/>
          </p:nvPr>
        </p:nvSpPr>
        <p:spPr>
          <a:xfrm>
            <a:off x="21656411" y="-18955"/>
            <a:ext cx="2820620" cy="28206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" name="Title of presentation: Subtitle of Presentation"/>
          <p:cNvSpPr txBox="1"/>
          <p:nvPr>
            <p:ph type="body" sz="quarter" idx="28"/>
          </p:nvPr>
        </p:nvSpPr>
        <p:spPr>
          <a:xfrm>
            <a:off x="322830" y="8781079"/>
            <a:ext cx="21075147" cy="2206018"/>
          </a:xfrm>
          <a:prstGeom prst="rect">
            <a:avLst/>
          </a:prstGeom>
        </p:spPr>
        <p:txBody>
          <a:bodyPr/>
          <a:lstStyle/>
          <a:p>
            <a:pPr marL="0" indent="0" algn="ctr" defTabSz="676909">
              <a:spcBef>
                <a:spcPts val="0"/>
              </a:spcBef>
              <a:buSzTx/>
              <a:buNone/>
              <a:defRPr cap="all" sz="6969">
                <a:latin typeface="+mj-lt"/>
                <a:ea typeface="+mj-ea"/>
                <a:cs typeface="+mj-cs"/>
                <a:sym typeface="Neutraface Text Bold"/>
              </a:defRPr>
            </a:pPr>
            <a:r>
              <a:t>Title of presentation:</a:t>
            </a:r>
            <a:br/>
            <a:r>
              <a:t>Subtitle of Presentation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mage"/>
          <p:cNvSpPr/>
          <p:nvPr>
            <p:ph type="pic" sz="half" idx="21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0" name="Image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1" name="Image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mage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–Johnny Appleseed"/>
          <p:cNvSpPr/>
          <p:nvPr>
            <p:ph type="body" sz="quarter" idx="21"/>
          </p:nvPr>
        </p:nvSpPr>
        <p:spPr>
          <a:xfrm>
            <a:off x="2387600" y="8001000"/>
            <a:ext cx="19621500" cy="91694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28" name="“Type a quote here.”"/>
          <p:cNvSpPr/>
          <p:nvPr>
            <p:ph type="body" sz="quarter" idx="22"/>
          </p:nvPr>
        </p:nvSpPr>
        <p:spPr>
          <a:xfrm>
            <a:off x="2374900" y="5289550"/>
            <a:ext cx="19621500" cy="2057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800">
                <a:latin typeface="Neutraface Text Book"/>
                <a:ea typeface="Neutraface Text Book"/>
                <a:cs typeface="Neutraface Text Book"/>
                <a:sym typeface="Neutraface Text Book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ssion Clos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onference_QR_.fw.png" descr="Conference_QR_.fw.png"/>
          <p:cNvPicPr>
            <a:picLocks noChangeAspect="1"/>
          </p:cNvPicPr>
          <p:nvPr/>
        </p:nvPicPr>
        <p:blipFill>
          <a:blip r:embed="rId3">
            <a:extLst/>
          </a:blip>
          <a:srcRect l="0" t="27107" r="0" b="0"/>
          <a:stretch>
            <a:fillRect/>
          </a:stretch>
        </p:blipFill>
        <p:spPr>
          <a:xfrm>
            <a:off x="21715395" y="5979190"/>
            <a:ext cx="2832880" cy="770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Conference.png" descr="Conferen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3375" y="11194954"/>
            <a:ext cx="10245639" cy="274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Conference.png" descr="Conferen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27850" y="11194954"/>
            <a:ext cx="10245639" cy="274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Conference_QR_.fw.png" descr="Conference_QR_.fw.png"/>
          <p:cNvPicPr>
            <a:picLocks noChangeAspect="1"/>
          </p:cNvPicPr>
          <p:nvPr/>
        </p:nvPicPr>
        <p:blipFill>
          <a:blip r:embed="rId3">
            <a:extLst/>
          </a:blip>
          <a:srcRect l="0" t="27107" r="0" b="0"/>
          <a:stretch>
            <a:fillRect/>
          </a:stretch>
        </p:blipFill>
        <p:spPr>
          <a:xfrm>
            <a:off x="21699587" y="-569740"/>
            <a:ext cx="2832880" cy="7709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Conference.png" descr="Conferen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9470" y="11194954"/>
            <a:ext cx="10070502" cy="269745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IMG_0019.JPG"/>
          <p:cNvSpPr/>
          <p:nvPr>
            <p:ph type="pic" idx="21"/>
          </p:nvPr>
        </p:nvSpPr>
        <p:spPr>
          <a:xfrm>
            <a:off x="385483" y="-2332159"/>
            <a:ext cx="20949990" cy="156478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2" name="pasted-movie.png"/>
          <p:cNvSpPr/>
          <p:nvPr>
            <p:ph type="pic" sz="quarter" idx="22"/>
          </p:nvPr>
        </p:nvSpPr>
        <p:spPr>
          <a:xfrm>
            <a:off x="-1100343" y="11121731"/>
            <a:ext cx="7589837" cy="30018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3" name="Convention…"/>
          <p:cNvSpPr txBox="1"/>
          <p:nvPr>
            <p:ph type="body" sz="quarter" idx="23"/>
          </p:nvPr>
        </p:nvSpPr>
        <p:spPr>
          <a:xfrm>
            <a:off x="5415256" y="11348612"/>
            <a:ext cx="3510573" cy="239014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Convention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Theme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Location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Month Day, Year</a:t>
            </a:r>
          </a:p>
        </p:txBody>
      </p:sp>
      <p:sp>
        <p:nvSpPr>
          <p:cNvPr id="144" name="Image"/>
          <p:cNvSpPr/>
          <p:nvPr>
            <p:ph type="pic" sz="quarter" idx="24"/>
          </p:nvPr>
        </p:nvSpPr>
        <p:spPr>
          <a:xfrm>
            <a:off x="21722494" y="11173610"/>
            <a:ext cx="2787079" cy="27870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5" name="#  H A S H T A G"/>
          <p:cNvSpPr txBox="1"/>
          <p:nvPr>
            <p:ph type="body" sz="quarter" idx="25"/>
          </p:nvPr>
        </p:nvSpPr>
        <p:spPr>
          <a:xfrm>
            <a:off x="22574825" y="3156047"/>
            <a:ext cx="1082417" cy="76631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SzTx/>
              <a:buNone/>
              <a:defRPr sz="6300">
                <a:latin typeface="Memphis LT Std Bold"/>
                <a:ea typeface="Memphis LT Std Bold"/>
                <a:cs typeface="Memphis LT Std Bold"/>
                <a:sym typeface="Memphis LT Std Bold"/>
              </a:defRPr>
            </a:pPr>
            <a:r>
              <a:t># </a:t>
            </a:r>
            <a:br/>
            <a:r>
              <a:t>H</a:t>
            </a:r>
            <a:br/>
            <a:r>
              <a:t>A</a:t>
            </a:r>
            <a:br/>
            <a:r>
              <a:t>S</a:t>
            </a:r>
            <a:br/>
            <a:r>
              <a:t>H</a:t>
            </a:r>
            <a:br/>
            <a:r>
              <a:t>T</a:t>
            </a:r>
            <a:br/>
            <a:r>
              <a:t>A</a:t>
            </a:r>
            <a:br/>
            <a:r>
              <a:t>G</a:t>
            </a:r>
          </a:p>
        </p:txBody>
      </p:sp>
      <p:sp>
        <p:nvSpPr>
          <p:cNvPr id="146" name="Shane Tilton…"/>
          <p:cNvSpPr txBox="1"/>
          <p:nvPr>
            <p:ph type="body" sz="quarter" idx="26"/>
          </p:nvPr>
        </p:nvSpPr>
        <p:spPr>
          <a:xfrm>
            <a:off x="12308015" y="11248850"/>
            <a:ext cx="9333320" cy="239014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Shane Tilton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@silnan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Associate Professor of Multimedia Journalism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Ohio Northern University</a:t>
            </a:r>
          </a:p>
        </p:txBody>
      </p:sp>
      <p:sp>
        <p:nvSpPr>
          <p:cNvPr id="147" name="Image"/>
          <p:cNvSpPr/>
          <p:nvPr>
            <p:ph type="pic" sz="quarter" idx="27"/>
          </p:nvPr>
        </p:nvSpPr>
        <p:spPr>
          <a:xfrm>
            <a:off x="21656411" y="-18955"/>
            <a:ext cx="2820620" cy="28206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8" name="Title of presentation: Subtitle of Presentation"/>
          <p:cNvSpPr txBox="1"/>
          <p:nvPr>
            <p:ph type="body" sz="quarter" idx="28"/>
          </p:nvPr>
        </p:nvSpPr>
        <p:spPr>
          <a:xfrm>
            <a:off x="322830" y="8781079"/>
            <a:ext cx="21075147" cy="2206018"/>
          </a:xfrm>
          <a:prstGeom prst="rect">
            <a:avLst/>
          </a:prstGeom>
        </p:spPr>
        <p:txBody>
          <a:bodyPr/>
          <a:lstStyle/>
          <a:p>
            <a:pPr marL="0" indent="0" algn="ctr" defTabSz="676909">
              <a:spcBef>
                <a:spcPts val="0"/>
              </a:spcBef>
              <a:buSzTx/>
              <a:buNone/>
              <a:defRPr cap="all" sz="6969">
                <a:latin typeface="+mj-lt"/>
                <a:ea typeface="+mj-ea"/>
                <a:cs typeface="+mj-cs"/>
                <a:sym typeface="Neutraface Text Bold"/>
              </a:defRPr>
            </a:pPr>
            <a:r>
              <a:t>Title of presentation:</a:t>
            </a:r>
            <a:br/>
            <a:r>
              <a:t>Subtitle of Presentation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x2 Captioned Photo Gri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Image"/>
          <p:cNvSpPr/>
          <p:nvPr>
            <p:ph type="pic" sz="half" idx="21"/>
          </p:nvPr>
        </p:nvSpPr>
        <p:spPr>
          <a:xfrm>
            <a:off x="-6556576" y="1732077"/>
            <a:ext cx="16058702" cy="8029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4" name="Personality Types"/>
          <p:cNvSpPr txBox="1"/>
          <p:nvPr>
            <p:ph type="body" sz="quarter" idx="22"/>
          </p:nvPr>
        </p:nvSpPr>
        <p:spPr>
          <a:xfrm>
            <a:off x="673100" y="228600"/>
            <a:ext cx="23301943" cy="16476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z="9600">
                <a:latin typeface="+mj-lt"/>
                <a:ea typeface="+mj-ea"/>
                <a:cs typeface="+mj-cs"/>
                <a:sym typeface="Neutraface Text Bold"/>
              </a:defRPr>
            </a:lvl1pPr>
          </a:lstStyle>
          <a:p>
            <a:pPr/>
            <a:r>
              <a:t>Personality Types</a:t>
            </a:r>
          </a:p>
        </p:txBody>
      </p:sp>
      <p:sp>
        <p:nvSpPr>
          <p:cNvPr id="165" name="Image"/>
          <p:cNvSpPr/>
          <p:nvPr>
            <p:ph type="pic" sz="half" idx="23"/>
          </p:nvPr>
        </p:nvSpPr>
        <p:spPr>
          <a:xfrm>
            <a:off x="1437040" y="1732077"/>
            <a:ext cx="16058702" cy="8029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6" name="Image"/>
          <p:cNvSpPr/>
          <p:nvPr>
            <p:ph type="pic" sz="half" idx="24"/>
          </p:nvPr>
        </p:nvSpPr>
        <p:spPr>
          <a:xfrm>
            <a:off x="9848698" y="1732077"/>
            <a:ext cx="16058703" cy="8029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7" name="Traditional"/>
          <p:cNvSpPr txBox="1"/>
          <p:nvPr>
            <p:ph type="body" sz="quarter" idx="25"/>
          </p:nvPr>
        </p:nvSpPr>
        <p:spPr>
          <a:xfrm>
            <a:off x="633817" y="6785806"/>
            <a:ext cx="6985001" cy="104203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Traditional</a:t>
            </a:r>
          </a:p>
        </p:txBody>
      </p:sp>
      <p:sp>
        <p:nvSpPr>
          <p:cNvPr id="168" name="Platform Superstar"/>
          <p:cNvSpPr txBox="1"/>
          <p:nvPr>
            <p:ph type="body" sz="quarter" idx="26"/>
          </p:nvPr>
        </p:nvSpPr>
        <p:spPr>
          <a:xfrm>
            <a:off x="8699500" y="6785806"/>
            <a:ext cx="6985001" cy="104203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69" name="Platform Superstar"/>
          <p:cNvSpPr txBox="1"/>
          <p:nvPr>
            <p:ph type="body" sz="quarter" idx="27"/>
          </p:nvPr>
        </p:nvSpPr>
        <p:spPr>
          <a:xfrm>
            <a:off x="17111158" y="6785806"/>
            <a:ext cx="6985001" cy="104203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70" name="Image"/>
          <p:cNvSpPr/>
          <p:nvPr>
            <p:ph type="pic" sz="half" idx="28"/>
          </p:nvPr>
        </p:nvSpPr>
        <p:spPr>
          <a:xfrm>
            <a:off x="-6597493" y="7450800"/>
            <a:ext cx="16058703" cy="8029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1" name="Image"/>
          <p:cNvSpPr/>
          <p:nvPr>
            <p:ph type="pic" sz="half" idx="29"/>
          </p:nvPr>
        </p:nvSpPr>
        <p:spPr>
          <a:xfrm>
            <a:off x="1396123" y="7450800"/>
            <a:ext cx="16058703" cy="8029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2" name="Image"/>
          <p:cNvSpPr/>
          <p:nvPr>
            <p:ph type="pic" sz="half" idx="30"/>
          </p:nvPr>
        </p:nvSpPr>
        <p:spPr>
          <a:xfrm>
            <a:off x="9807781" y="7450800"/>
            <a:ext cx="16058703" cy="8029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3" name="Platform Superstar"/>
          <p:cNvSpPr txBox="1"/>
          <p:nvPr>
            <p:ph type="body" sz="quarter" idx="31"/>
          </p:nvPr>
        </p:nvSpPr>
        <p:spPr>
          <a:xfrm>
            <a:off x="592900" y="12504530"/>
            <a:ext cx="6985001" cy="10420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74" name="Platform Superstar"/>
          <p:cNvSpPr txBox="1"/>
          <p:nvPr>
            <p:ph type="body" sz="quarter" idx="32"/>
          </p:nvPr>
        </p:nvSpPr>
        <p:spPr>
          <a:xfrm>
            <a:off x="8658583" y="12504530"/>
            <a:ext cx="6985001" cy="10420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75" name="Platform Superstar"/>
          <p:cNvSpPr txBox="1"/>
          <p:nvPr>
            <p:ph type="body" sz="quarter" idx="33"/>
          </p:nvPr>
        </p:nvSpPr>
        <p:spPr>
          <a:xfrm>
            <a:off x="17070241" y="12504530"/>
            <a:ext cx="6985001" cy="10420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x1 Captioned Photo Gri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Image"/>
          <p:cNvSpPr/>
          <p:nvPr>
            <p:ph type="pic" idx="21"/>
          </p:nvPr>
        </p:nvSpPr>
        <p:spPr>
          <a:xfrm>
            <a:off x="-8979192" y="1958507"/>
            <a:ext cx="20955000" cy="1047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4" name="Personality Types"/>
          <p:cNvSpPr txBox="1"/>
          <p:nvPr>
            <p:ph type="body" sz="quarter" idx="22"/>
          </p:nvPr>
        </p:nvSpPr>
        <p:spPr>
          <a:xfrm>
            <a:off x="673100" y="228600"/>
            <a:ext cx="23301943" cy="16476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z="9600">
                <a:latin typeface="+mj-lt"/>
                <a:ea typeface="+mj-ea"/>
                <a:cs typeface="+mj-cs"/>
                <a:sym typeface="Neutraface Text Bold"/>
              </a:defRPr>
            </a:lvl1pPr>
          </a:lstStyle>
          <a:p>
            <a:pPr/>
            <a:r>
              <a:t>Personality Types</a:t>
            </a:r>
          </a:p>
        </p:txBody>
      </p:sp>
      <p:sp>
        <p:nvSpPr>
          <p:cNvPr id="185" name="Platform Superstar"/>
          <p:cNvSpPr txBox="1"/>
          <p:nvPr>
            <p:ph type="body" sz="quarter" idx="23"/>
          </p:nvPr>
        </p:nvSpPr>
        <p:spPr>
          <a:xfrm>
            <a:off x="592900" y="12504530"/>
            <a:ext cx="6985001" cy="10420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86" name="Image"/>
          <p:cNvSpPr/>
          <p:nvPr>
            <p:ph type="pic" idx="24"/>
          </p:nvPr>
        </p:nvSpPr>
        <p:spPr>
          <a:xfrm>
            <a:off x="-929084" y="1932309"/>
            <a:ext cx="20954999" cy="1047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7" name="Platform Superstar"/>
          <p:cNvSpPr txBox="1"/>
          <p:nvPr/>
        </p:nvSpPr>
        <p:spPr>
          <a:xfrm>
            <a:off x="8643008" y="12478332"/>
            <a:ext cx="6985001" cy="104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sz="480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88" name="Image"/>
          <p:cNvSpPr/>
          <p:nvPr>
            <p:ph type="pic" idx="25"/>
          </p:nvPr>
        </p:nvSpPr>
        <p:spPr>
          <a:xfrm>
            <a:off x="7121024" y="1855046"/>
            <a:ext cx="20954999" cy="1047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9" name="Platform Superstar"/>
          <p:cNvSpPr txBox="1"/>
          <p:nvPr/>
        </p:nvSpPr>
        <p:spPr>
          <a:xfrm>
            <a:off x="16693115" y="12401069"/>
            <a:ext cx="6985001" cy="104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sz="480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Platform Superstar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x2 Captioned Photo Gri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Image"/>
          <p:cNvSpPr/>
          <p:nvPr>
            <p:ph type="pic" sz="half" idx="21"/>
          </p:nvPr>
        </p:nvSpPr>
        <p:spPr>
          <a:xfrm>
            <a:off x="-3227115" y="1871777"/>
            <a:ext cx="16058703" cy="8029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8" name="Personality Types"/>
          <p:cNvSpPr txBox="1"/>
          <p:nvPr>
            <p:ph type="body" sz="quarter" idx="22"/>
          </p:nvPr>
        </p:nvSpPr>
        <p:spPr>
          <a:xfrm>
            <a:off x="673100" y="228600"/>
            <a:ext cx="23301943" cy="16476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z="9600">
                <a:latin typeface="+mj-lt"/>
                <a:ea typeface="+mj-ea"/>
                <a:cs typeface="+mj-cs"/>
                <a:sym typeface="Neutraface Text Bold"/>
              </a:defRPr>
            </a:lvl1pPr>
          </a:lstStyle>
          <a:p>
            <a:pPr/>
            <a:r>
              <a:t>Personality Types</a:t>
            </a:r>
          </a:p>
        </p:txBody>
      </p:sp>
      <p:sp>
        <p:nvSpPr>
          <p:cNvPr id="199" name="Traditional"/>
          <p:cNvSpPr txBox="1"/>
          <p:nvPr>
            <p:ph type="body" sz="quarter" idx="23"/>
          </p:nvPr>
        </p:nvSpPr>
        <p:spPr>
          <a:xfrm>
            <a:off x="1205344" y="6835030"/>
            <a:ext cx="10097308" cy="104203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Traditional</a:t>
            </a:r>
          </a:p>
        </p:txBody>
      </p:sp>
      <p:sp>
        <p:nvSpPr>
          <p:cNvPr id="200" name="Image"/>
          <p:cNvSpPr/>
          <p:nvPr>
            <p:ph type="pic" sz="half" idx="24"/>
          </p:nvPr>
        </p:nvSpPr>
        <p:spPr>
          <a:xfrm>
            <a:off x="9120676" y="1800564"/>
            <a:ext cx="16058703" cy="8029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1" name="Traditional"/>
          <p:cNvSpPr txBox="1"/>
          <p:nvPr/>
        </p:nvSpPr>
        <p:spPr>
          <a:xfrm>
            <a:off x="13553135" y="6763818"/>
            <a:ext cx="10097309" cy="104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sz="480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Traditional</a:t>
            </a:r>
          </a:p>
        </p:txBody>
      </p:sp>
      <p:sp>
        <p:nvSpPr>
          <p:cNvPr id="202" name="Image"/>
          <p:cNvSpPr/>
          <p:nvPr>
            <p:ph type="pic" sz="half" idx="25"/>
          </p:nvPr>
        </p:nvSpPr>
        <p:spPr>
          <a:xfrm>
            <a:off x="-3330938" y="7462835"/>
            <a:ext cx="16058703" cy="8029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3" name="Traditional"/>
          <p:cNvSpPr txBox="1"/>
          <p:nvPr/>
        </p:nvSpPr>
        <p:spPr>
          <a:xfrm>
            <a:off x="1101521" y="12426089"/>
            <a:ext cx="10097309" cy="104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sz="480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Traditional</a:t>
            </a:r>
          </a:p>
        </p:txBody>
      </p:sp>
      <p:sp>
        <p:nvSpPr>
          <p:cNvPr id="204" name="Image"/>
          <p:cNvSpPr/>
          <p:nvPr>
            <p:ph type="pic" sz="half" idx="26"/>
          </p:nvPr>
        </p:nvSpPr>
        <p:spPr>
          <a:xfrm>
            <a:off x="9016853" y="7391623"/>
            <a:ext cx="16058703" cy="80293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5" name="Traditional"/>
          <p:cNvSpPr txBox="1"/>
          <p:nvPr/>
        </p:nvSpPr>
        <p:spPr>
          <a:xfrm>
            <a:off x="13449312" y="12354876"/>
            <a:ext cx="10097309" cy="104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sz="480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Traditional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x1 Captioned Photo Gri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Image"/>
          <p:cNvSpPr/>
          <p:nvPr>
            <p:ph type="pic" idx="21"/>
          </p:nvPr>
        </p:nvSpPr>
        <p:spPr>
          <a:xfrm>
            <a:off x="-9218830" y="75970"/>
            <a:ext cx="27940001" cy="1397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4" name="Personality Types"/>
          <p:cNvSpPr txBox="1"/>
          <p:nvPr>
            <p:ph type="body" sz="quarter" idx="22"/>
          </p:nvPr>
        </p:nvSpPr>
        <p:spPr>
          <a:xfrm>
            <a:off x="673100" y="228600"/>
            <a:ext cx="23301943" cy="16476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z="9600">
                <a:latin typeface="+mj-lt"/>
                <a:ea typeface="+mj-ea"/>
                <a:cs typeface="+mj-cs"/>
                <a:sym typeface="Neutraface Text Bold"/>
              </a:defRPr>
            </a:lvl1pPr>
          </a:lstStyle>
          <a:p>
            <a:pPr/>
            <a:r>
              <a:t>Personality Types</a:t>
            </a:r>
          </a:p>
        </p:txBody>
      </p:sp>
      <p:sp>
        <p:nvSpPr>
          <p:cNvPr id="215" name="Traditional"/>
          <p:cNvSpPr txBox="1"/>
          <p:nvPr/>
        </p:nvSpPr>
        <p:spPr>
          <a:xfrm>
            <a:off x="1101521" y="12426089"/>
            <a:ext cx="10097309" cy="104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sz="480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Traditional</a:t>
            </a:r>
          </a:p>
        </p:txBody>
      </p:sp>
      <p:sp>
        <p:nvSpPr>
          <p:cNvPr id="216" name="Traditional"/>
          <p:cNvSpPr txBox="1"/>
          <p:nvPr/>
        </p:nvSpPr>
        <p:spPr>
          <a:xfrm>
            <a:off x="13449312" y="12354876"/>
            <a:ext cx="10097309" cy="104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sz="480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Traditional</a:t>
            </a:r>
          </a:p>
        </p:txBody>
      </p:sp>
      <p:sp>
        <p:nvSpPr>
          <p:cNvPr id="217" name="Image"/>
          <p:cNvSpPr/>
          <p:nvPr>
            <p:ph type="pic" idx="23"/>
          </p:nvPr>
        </p:nvSpPr>
        <p:spPr>
          <a:xfrm>
            <a:off x="3025138" y="-66626"/>
            <a:ext cx="27940001" cy="139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e-Presentation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 also have a link to this presentation on Twitter (@silnan) with additional notes under the hashtag #ACP2018, #CMA2018, &amp; #Assess…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I also have a link to this presentation on Twitter (@silnan) with additional notes under the hashtag #ACP2018, #CMA2018, &amp; #Assess</a:t>
            </a:r>
          </a:p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If you would like to take pictures of this presentation, please post them using the #Assess hashtag on Twitter or Instagram so I can prove that I were here.</a:t>
            </a:r>
          </a:p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If you want to see the whole thing, go to </a:t>
            </a:r>
            <a:r>
              <a:rPr u="sng">
                <a:hlinkClick r:id="rId2" invalidUrl="" action="" tgtFrame="" tooltip="" history="1" highlightClick="0" endSnd="0"/>
              </a:rPr>
              <a:t>shanetilton.com</a:t>
            </a:r>
            <a:r>
              <a:t> for a link later this week to see the paper and this presentation.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/>
          <p:nvPr>
            <p:ph type="pic" idx="21"/>
          </p:nvPr>
        </p:nvSpPr>
        <p:spPr>
          <a:xfrm>
            <a:off x="261548" y="-1284775"/>
            <a:ext cx="23886303" cy="134360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2" name="Programs that instill journalists and content creators with the “beyond five” skills will improve the media landscape and give those students an edge in the marketplace."/>
          <p:cNvSpPr txBox="1"/>
          <p:nvPr>
            <p:ph type="body" sz="quarter" idx="22"/>
          </p:nvPr>
        </p:nvSpPr>
        <p:spPr>
          <a:xfrm>
            <a:off x="1105467" y="10495477"/>
            <a:ext cx="22198508" cy="2618401"/>
          </a:xfrm>
          <a:prstGeom prst="rect">
            <a:avLst/>
          </a:prstGeom>
        </p:spPr>
        <p:txBody>
          <a:bodyPr/>
          <a:lstStyle>
            <a:lvl1pPr marL="0" indent="0" algn="ctr" defTabSz="363220">
              <a:spcBef>
                <a:spcPts val="0"/>
              </a:spcBef>
              <a:buSzTx/>
              <a:buNone/>
              <a:defRPr sz="5632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Programs that instill journalists and content creators with the “beyond five” skills will improve the media landscape and give those students an edge in the marketplace.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Images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age"/>
          <p:cNvSpPr/>
          <p:nvPr>
            <p:ph type="pic" sz="half" idx="21"/>
          </p:nvPr>
        </p:nvSpPr>
        <p:spPr>
          <a:xfrm>
            <a:off x="251504" y="462954"/>
            <a:ext cx="13190188" cy="98087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Image"/>
          <p:cNvSpPr/>
          <p:nvPr>
            <p:ph type="pic" sz="half" idx="22"/>
          </p:nvPr>
        </p:nvSpPr>
        <p:spPr>
          <a:xfrm>
            <a:off x="11921677" y="670657"/>
            <a:ext cx="14089944" cy="9393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We need to tell our program’s stories in a way that colleges and university will see and treat the use of resources by these programs as a &quot;value-added&quot; component of the overall mission of the institution."/>
          <p:cNvSpPr txBox="1"/>
          <p:nvPr>
            <p:ph type="body" sz="quarter" idx="23"/>
          </p:nvPr>
        </p:nvSpPr>
        <p:spPr>
          <a:xfrm>
            <a:off x="1092746" y="10513888"/>
            <a:ext cx="22198508" cy="2618401"/>
          </a:xfrm>
          <a:prstGeom prst="rect">
            <a:avLst/>
          </a:prstGeom>
        </p:spPr>
        <p:txBody>
          <a:bodyPr/>
          <a:lstStyle>
            <a:lvl1pPr marL="0" indent="0" algn="ctr" defTabSz="338454">
              <a:spcBef>
                <a:spcPts val="0"/>
              </a:spcBef>
              <a:buSzTx/>
              <a:buNone/>
              <a:defRPr sz="5248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We need to tell our program’s stories in a way that colleges and university will see and treat the use of resources by these programs as a "value-added" component of the overall mission of the institution. 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Tall Images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We need to tell our program’s stories in a way that colleges and university will see and treat the use of resources by these programs as a &quot;value-added&quot; component of the overall mission of the institution."/>
          <p:cNvSpPr txBox="1"/>
          <p:nvPr>
            <p:ph type="body" sz="quarter" idx="21"/>
          </p:nvPr>
        </p:nvSpPr>
        <p:spPr>
          <a:xfrm>
            <a:off x="1092746" y="10513888"/>
            <a:ext cx="22198508" cy="2618401"/>
          </a:xfrm>
          <a:prstGeom prst="rect">
            <a:avLst/>
          </a:prstGeom>
        </p:spPr>
        <p:txBody>
          <a:bodyPr/>
          <a:lstStyle>
            <a:lvl1pPr marL="0" indent="0" algn="ctr" defTabSz="338454">
              <a:spcBef>
                <a:spcPts val="0"/>
              </a:spcBef>
              <a:buSzTx/>
              <a:buNone/>
              <a:defRPr sz="5248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We need to tell our program’s stories in a way that colleges and university will see and treat the use of resources by these programs as a "value-added" component of the overall mission of the institution. </a:t>
            </a:r>
          </a:p>
        </p:txBody>
      </p:sp>
      <p:sp>
        <p:nvSpPr>
          <p:cNvPr id="61" name="Image"/>
          <p:cNvSpPr/>
          <p:nvPr>
            <p:ph type="pic" idx="22"/>
          </p:nvPr>
        </p:nvSpPr>
        <p:spPr>
          <a:xfrm>
            <a:off x="7131736" y="267659"/>
            <a:ext cx="20398275" cy="101991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2" name="Image"/>
          <p:cNvSpPr/>
          <p:nvPr>
            <p:ph type="pic" idx="23"/>
          </p:nvPr>
        </p:nvSpPr>
        <p:spPr>
          <a:xfrm>
            <a:off x="-930717" y="267658"/>
            <a:ext cx="20398275" cy="101991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3" name="Image"/>
          <p:cNvSpPr/>
          <p:nvPr>
            <p:ph type="pic" idx="24"/>
          </p:nvPr>
        </p:nvSpPr>
        <p:spPr>
          <a:xfrm>
            <a:off x="-8993169" y="267658"/>
            <a:ext cx="20398275" cy="101991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 Images with Two Wide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/>
          <p:nvPr>
            <p:ph type="pic" sz="half" idx="21"/>
          </p:nvPr>
        </p:nvSpPr>
        <p:spPr>
          <a:xfrm>
            <a:off x="251504" y="462954"/>
            <a:ext cx="13190188" cy="98087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2" name="Image"/>
          <p:cNvSpPr/>
          <p:nvPr>
            <p:ph type="pic" sz="half" idx="22"/>
          </p:nvPr>
        </p:nvSpPr>
        <p:spPr>
          <a:xfrm>
            <a:off x="11921677" y="670657"/>
            <a:ext cx="14089944" cy="9393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3" name="We need to tell our program’s stories in a way that colleges and university will see and treat the use of resources by these programs as a &quot;value-added&quot; component of the overall mission of the institution."/>
          <p:cNvSpPr txBox="1"/>
          <p:nvPr>
            <p:ph type="body" sz="quarter" idx="23"/>
          </p:nvPr>
        </p:nvSpPr>
        <p:spPr>
          <a:xfrm>
            <a:off x="1092746" y="10513888"/>
            <a:ext cx="22198508" cy="2618401"/>
          </a:xfrm>
          <a:prstGeom prst="rect">
            <a:avLst/>
          </a:prstGeom>
        </p:spPr>
        <p:txBody>
          <a:bodyPr/>
          <a:lstStyle>
            <a:lvl1pPr marL="0" indent="0" algn="ctr" defTabSz="338454">
              <a:spcBef>
                <a:spcPts val="0"/>
              </a:spcBef>
              <a:buSzTx/>
              <a:buNone/>
              <a:defRPr sz="5248">
                <a:latin typeface="Memphis LT Std Bold"/>
                <a:ea typeface="Memphis LT Std Bold"/>
                <a:cs typeface="Memphis LT Std Bold"/>
                <a:sym typeface="Memphis LT Std Bold"/>
              </a:defRPr>
            </a:lvl1pPr>
          </a:lstStyle>
          <a:p>
            <a:pPr/>
            <a:r>
              <a:t>We need to tell our program’s stories in a way that colleges and university will see and treat the use of resources by these programs as a "value-added" component of the overall mission of the institution. </a:t>
            </a:r>
          </a:p>
        </p:txBody>
      </p:sp>
      <p:sp>
        <p:nvSpPr>
          <p:cNvPr id="74" name="Image"/>
          <p:cNvSpPr/>
          <p:nvPr>
            <p:ph type="pic" sz="half" idx="24"/>
          </p:nvPr>
        </p:nvSpPr>
        <p:spPr>
          <a:xfrm>
            <a:off x="11921677" y="670657"/>
            <a:ext cx="14089944" cy="9393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I also have a link to this presentation on Twitter (@silnan) with additional notes under the hashtag #ACP2018, #CMA2018, &amp; #Assess…"/>
          <p:cNvSpPr txBox="1"/>
          <p:nvPr>
            <p:ph type="body" idx="21"/>
          </p:nvPr>
        </p:nvSpPr>
        <p:spPr>
          <a:xfrm>
            <a:off x="673100" y="578234"/>
            <a:ext cx="23050500" cy="12353241"/>
          </a:xfrm>
          <a:prstGeom prst="rect">
            <a:avLst/>
          </a:prstGeom>
        </p:spPr>
        <p:txBody>
          <a:bodyPr/>
          <a:lstStyle/>
          <a:p>
            <a:pPr marL="575468" indent="-575468">
              <a:buClr>
                <a:srgbClr val="535353"/>
              </a:buClr>
              <a:defRPr sz="6400"/>
            </a:pPr>
            <a:r>
              <a:t>I also have a link to this presentation on Twitter (@silnan) with additional notes under the hashtag #ACP2018, #CMA2018, &amp; #Assess</a:t>
            </a:r>
          </a:p>
          <a:p>
            <a:pPr marL="575468" indent="-575468">
              <a:buClr>
                <a:srgbClr val="535353"/>
              </a:buClr>
              <a:defRPr sz="6400"/>
            </a:pPr>
            <a:r>
              <a:t>If you would like to take pictures of this presentation, please post them using the #Assess hashtag on Twitter or Instagram so I can prove that I were here.</a:t>
            </a:r>
          </a:p>
          <a:p>
            <a:pPr marL="575468" indent="-575468">
              <a:buClr>
                <a:srgbClr val="535353"/>
              </a:buClr>
              <a:defRPr sz="6400"/>
            </a:pPr>
            <a:r>
              <a:t>If you want to see the whole thing, go to </a:t>
            </a:r>
            <a:r>
              <a:rPr u="sng">
                <a:hlinkClick r:id="rId3" invalidUrl="" action="" tgtFrame="" tooltip="" history="1" highlightClick="0" endSnd="0"/>
              </a:rPr>
              <a:t>shanetilton.com</a:t>
            </a:r>
            <a:r>
              <a:t> for a link later this week to see the paper and this presentation.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with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"/>
          <p:cNvSpPr txBox="1"/>
          <p:nvPr>
            <p:ph type="body" sz="half" idx="21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z="12800">
                <a:latin typeface="+mj-lt"/>
                <a:ea typeface="+mj-ea"/>
                <a:cs typeface="+mj-cs"/>
                <a:sym typeface="Neutraface Text Bold"/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91" name="I also have a link to this presentation on Twitter (@silnan) with additional notes under the hashtag #ACP2018, #CMA2018, &amp; #Assess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558204" indent="-558204" defTabSz="800735">
              <a:spcBef>
                <a:spcPts val="5100"/>
              </a:spcBef>
              <a:buClr>
                <a:srgbClr val="535353"/>
              </a:buClr>
              <a:defRPr sz="6208"/>
            </a:pPr>
            <a:r>
              <a:t>I also have a link to this presentation on Twitter (@silnan) with additional notes under the hashtag #ACP2018, #CMA2018, &amp; #Assess</a:t>
            </a:r>
          </a:p>
          <a:p>
            <a:pPr marL="558204" indent="-558204" defTabSz="800735">
              <a:spcBef>
                <a:spcPts val="5100"/>
              </a:spcBef>
              <a:buClr>
                <a:srgbClr val="535353"/>
              </a:buClr>
              <a:defRPr sz="6208"/>
            </a:pPr>
            <a:r>
              <a:t>If you would like to take pictures of this presentation, please post them using the #Assess hashtag on Twitter or Instagram so I can prove that I were here.</a:t>
            </a:r>
          </a:p>
          <a:p>
            <a:pPr marL="558204" indent="-558204" defTabSz="800735">
              <a:spcBef>
                <a:spcPts val="5100"/>
              </a:spcBef>
              <a:buClr>
                <a:srgbClr val="535353"/>
              </a:buClr>
              <a:defRPr sz="6208"/>
            </a:pPr>
            <a:r>
              <a:t>If you want to see the whole thing, go to </a:t>
            </a:r>
            <a:r>
              <a:rPr u="sng">
                <a:hlinkClick r:id="rId3" invalidUrl="" action="" tgtFrame="" tooltip="" history="1" highlightClick="0" endSnd="0"/>
              </a:rPr>
              <a:t>shanetilton.com</a:t>
            </a:r>
            <a:r>
              <a:t> for a link later this week to see the paper and this presentation.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and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age"/>
          <p:cNvSpPr/>
          <p:nvPr>
            <p:ph type="pic" idx="21"/>
          </p:nvPr>
        </p:nvSpPr>
        <p:spPr>
          <a:xfrm>
            <a:off x="4972642" y="3057086"/>
            <a:ext cx="26731851" cy="101991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Writing the narrative from the vantage point of…."/>
          <p:cNvSpPr txBox="1"/>
          <p:nvPr>
            <p:ph type="body" sz="quarter" idx="22"/>
          </p:nvPr>
        </p:nvSpPr>
        <p:spPr>
          <a:xfrm>
            <a:off x="673100" y="355600"/>
            <a:ext cx="23195989" cy="2605947"/>
          </a:xfrm>
          <a:prstGeom prst="rect">
            <a:avLst/>
          </a:prstGeom>
        </p:spPr>
        <p:txBody>
          <a:bodyPr/>
          <a:lstStyle>
            <a:lvl1pPr marL="0" indent="0" algn="ctr" defTabSz="528319">
              <a:spcBef>
                <a:spcPts val="0"/>
              </a:spcBef>
              <a:buSzTx/>
              <a:buNone/>
              <a:defRPr cap="all" sz="8192">
                <a:latin typeface="+mj-lt"/>
                <a:ea typeface="+mj-ea"/>
                <a:cs typeface="+mj-cs"/>
                <a:sym typeface="Neutraface Text Bold"/>
              </a:defRPr>
            </a:lvl1pPr>
          </a:lstStyle>
          <a:p>
            <a:pPr/>
            <a:r>
              <a:t>Writing the narrative from the vantage point of….</a:t>
            </a:r>
          </a:p>
        </p:txBody>
      </p:sp>
      <p:sp>
        <p:nvSpPr>
          <p:cNvPr id="101" name="…yearly assessments…"/>
          <p:cNvSpPr txBox="1"/>
          <p:nvPr>
            <p:ph type="body" sz="half" idx="23"/>
          </p:nvPr>
        </p:nvSpPr>
        <p:spPr>
          <a:xfrm>
            <a:off x="673100" y="3072961"/>
            <a:ext cx="11049000" cy="9652001"/>
          </a:xfrm>
          <a:prstGeom prst="rect">
            <a:avLst/>
          </a:prstGeom>
        </p:spPr>
        <p:txBody>
          <a:bodyPr/>
          <a:lstStyle/>
          <a:p>
            <a:pPr marL="561730" indent="-561730">
              <a:defRPr sz="6400"/>
            </a:pPr>
            <a:r>
              <a:t>…yearly assessments</a:t>
            </a:r>
          </a:p>
          <a:p>
            <a:pPr marL="561730" indent="-561730">
              <a:defRPr sz="6400"/>
            </a:pPr>
            <a:r>
              <a:t>…seven-year reviews</a:t>
            </a:r>
          </a:p>
          <a:p>
            <a:pPr marL="561730" indent="-561730">
              <a:defRPr sz="6400"/>
            </a:pPr>
            <a:r>
              <a:t>…advisory boards</a:t>
            </a:r>
          </a:p>
          <a:p>
            <a:pPr marL="561730" indent="-561730">
              <a:defRPr sz="6400"/>
            </a:pPr>
            <a:r>
              <a:t>…general fiscal planning initiatives 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43.jpeg" descr="IMG_2343.jpeg"/>
          <p:cNvPicPr>
            <a:picLocks noChangeAspect="1"/>
          </p:cNvPicPr>
          <p:nvPr/>
        </p:nvPicPr>
        <p:blipFill>
          <a:blip r:embed="rId2">
            <a:alphaModFix amt="85430"/>
            <a:extLst/>
          </a:blip>
          <a:stretch>
            <a:fillRect/>
          </a:stretch>
        </p:blipFill>
        <p:spPr>
          <a:xfrm>
            <a:off x="-262664" y="-39643"/>
            <a:ext cx="24922028" cy="166146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-Presentation Notes"/>
          <p:cNvSpPr txBox="1"/>
          <p:nvPr/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b="0" cap="all" sz="8500">
                <a:solidFill>
                  <a:srgbClr val="FFFFFF"/>
                </a:solidFill>
                <a:latin typeface="+mj-lt"/>
                <a:ea typeface="+mj-ea"/>
                <a:cs typeface="+mj-cs"/>
                <a:sym typeface="Neutraface Text Bold"/>
              </a:defRPr>
            </a:lvl1pPr>
          </a:lstStyle>
          <a:p>
            <a:pPr/>
            <a:r>
              <a:t>Pre-Presentation Notes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76099" y="13081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b="0" sz="24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500" u="none">
          <a:solidFill>
            <a:srgbClr val="535353"/>
          </a:solidFill>
          <a:uFillTx/>
          <a:latin typeface="+mj-lt"/>
          <a:ea typeface="+mj-ea"/>
          <a:cs typeface="+mj-cs"/>
          <a:sym typeface="Neutraface Text Bold"/>
        </a:defRPr>
      </a:lvl9pPr>
    </p:titleStyle>
    <p:bodyStyle>
      <a:lvl1pPr marL="5754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1pPr>
      <a:lvl2pPr marL="13120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2pPr>
      <a:lvl3pPr marL="20486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3pPr>
      <a:lvl4pPr marL="27852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4pPr>
      <a:lvl5pPr marL="35218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5pPr>
      <a:lvl6pPr marL="42584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6pPr>
      <a:lvl7pPr marL="49950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7pPr>
      <a:lvl8pPr marL="57316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8pPr>
      <a:lvl9pPr marL="6468268" marR="0" indent="-575468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000" u="none">
          <a:solidFill>
            <a:srgbClr val="535353"/>
          </a:solidFill>
          <a:uFillTx/>
          <a:latin typeface="Memphis LT Std Medium"/>
          <a:ea typeface="Memphis LT Std Medium"/>
          <a:cs typeface="Memphis LT Std Medium"/>
          <a:sym typeface="Memphis LT Std Medium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X.com" TargetMode="External"/><Relationship Id="rId3" Type="http://schemas.openxmlformats.org/officeDocument/2006/relationships/hyperlink" Target="http://shanetilton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46.jpeg"/><Relationship Id="rId4" Type="http://schemas.openxmlformats.org/officeDocument/2006/relationships/image" Target="../media/image4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48.jpeg"/><Relationship Id="rId4" Type="http://schemas.openxmlformats.org/officeDocument/2006/relationships/image" Target="../media/image1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Relationship Id="rId3" Type="http://schemas.openxmlformats.org/officeDocument/2006/relationships/image" Target="../media/image5.jpe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https://web.archive.org/web/20240511012139/https://www.pewresearch.org/short-reads/2024/01/31/q-and-a-how-and-why-were-changing-the-way-we-study-tech-adoption/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 will also have a link to this presentation on Twitter (@silnan) with additional notes under the hashtag #DCatSxSW2025.…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529431" indent="-529431" defTabSz="759459">
              <a:spcBef>
                <a:spcPts val="4800"/>
              </a:spcBef>
              <a:buClr>
                <a:srgbClr val="FFFFFF"/>
              </a:buClr>
              <a:defRPr sz="4600">
                <a:solidFill>
                  <a:srgbClr val="FFFFFF"/>
                </a:solidFill>
              </a:defRPr>
            </a:pPr>
            <a:r>
              <a:t>I will also have a link to this presentation on Twitter (@silnan) with additional notes under the hashtag #DCatSxSW2025.</a:t>
            </a:r>
          </a:p>
          <a:p>
            <a:pPr marL="529431" indent="-529431" defTabSz="759459">
              <a:spcBef>
                <a:spcPts val="4800"/>
              </a:spcBef>
              <a:buClr>
                <a:srgbClr val="FFFFFF"/>
              </a:buClr>
              <a:defRPr sz="4600">
                <a:solidFill>
                  <a:srgbClr val="FFFFFF"/>
                </a:solidFill>
              </a:defRPr>
            </a:pPr>
            <a:r>
              <a:t>If you would like to take pictures of this presentation, please post them using the #DCatSxSW2025 hashtag on </a:t>
            </a:r>
            <a:r>
              <a:rPr u="sng">
                <a:hlinkClick r:id="rId2" invalidUrl="" action="" tgtFrame="" tooltip="" history="1" highlightClick="0" endSnd="0"/>
              </a:rPr>
              <a:t>X.com</a:t>
            </a:r>
            <a:r>
              <a:t> (Twitter) or Instagram so I can prove that I were here.</a:t>
            </a:r>
          </a:p>
          <a:p>
            <a:pPr marL="529431" indent="-529431" defTabSz="759459">
              <a:spcBef>
                <a:spcPts val="4800"/>
              </a:spcBef>
              <a:buClr>
                <a:srgbClr val="FFFFFF"/>
              </a:buClr>
              <a:defRPr sz="4600">
                <a:solidFill>
                  <a:srgbClr val="FFFFFF"/>
                </a:solidFill>
              </a:defRPr>
            </a:pPr>
            <a:r>
              <a:t>I will be using different pictures for the public presentation, due to rights and licensing issues associated with some of the images.</a:t>
            </a:r>
          </a:p>
          <a:p>
            <a:pPr marL="529431" indent="-529431" defTabSz="759459">
              <a:spcBef>
                <a:spcPts val="4800"/>
              </a:spcBef>
              <a:buClr>
                <a:srgbClr val="FFFFFF"/>
              </a:buClr>
              <a:defRPr sz="4600">
                <a:solidFill>
                  <a:srgbClr val="FFFFFF"/>
                </a:solidFill>
              </a:defRPr>
            </a:pPr>
            <a:r>
              <a:t>If you want to see the whole thing, go to </a:t>
            </a:r>
            <a:r>
              <a:rPr u="sng">
                <a:hlinkClick r:id="rId3" invalidUrl="" action="" tgtFrame="" tooltip="" history="1" highlightClick="0" endSnd="0"/>
              </a:rPr>
              <a:t>shanetilton.com</a:t>
            </a:r>
            <a:r>
              <a:t> for a link after SxSW 2025 is over to see the paper, this presentation, and the link to get access to my book.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Stock-1090648634.jpg" descr="iStock-1090648634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9" t="0" r="0" b="0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264" name="We should appreciate and discuss how Internet celebrities give the average Internet user the social and cultural tools to adapt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 defTabSz="371475">
              <a:defRPr sz="5760"/>
            </a:lvl1pPr>
          </a:lstStyle>
          <a:p>
            <a:pPr/>
            <a:r>
              <a:t>We should appreciate and discuss how Internet celebrities give the average Internet user the social and cultural tools to adapt.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Stock-559538651.jpg" descr="iStock-55953865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5987" t="11818" r="25987" b="38757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267" name="iStock-1746378669.jpeg" descr="iStock-1746378669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0656" t="0" r="17472" b="0"/>
          <a:stretch>
            <a:fillRect/>
          </a:stretch>
        </p:blipFill>
        <p:spPr>
          <a:xfrm>
            <a:off x="13800649" y="670657"/>
            <a:ext cx="10332001" cy="9393297"/>
          </a:xfrm>
          <a:prstGeom prst="rect">
            <a:avLst/>
          </a:prstGeom>
        </p:spPr>
      </p:pic>
      <p:sp>
        <p:nvSpPr>
          <p:cNvPr id="268" name="We will be addressing Internet celebrities instead of digital celebrities. The former are exclusively humans, while the latter incorporates AI avatars &amp; virtual celebrities that are beyond the scope of this research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330200">
              <a:defRPr sz="5120"/>
            </a:lvl1pPr>
          </a:lstStyle>
          <a:p>
            <a:pPr/>
            <a:r>
              <a:t>We will be addressing Internet celebrities instead of digital celebrities. The former are exclusively humans, while the latter incorporates AI avatars &amp; virtual celebrities that are beyond the scope of this research.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Stock-1499985939.jpg" descr="iStock-1499985939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5947" t="0" r="25947" b="0"/>
          <a:stretch>
            <a:fillRect/>
          </a:stretch>
        </p:blipFill>
        <p:spPr>
          <a:xfrm>
            <a:off x="485359" y="736600"/>
            <a:ext cx="23413280" cy="9393296"/>
          </a:xfrm>
          <a:prstGeom prst="rect">
            <a:avLst/>
          </a:prstGeom>
        </p:spPr>
      </p:pic>
      <p:sp>
        <p:nvSpPr>
          <p:cNvPr id="271" name="The following information is from my upcoming book &quot;Digital Culture in the Platform Era: Studying influence, celebrity, and superstars online” (Tilton, In Progress) from Palgrave Macmillan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following information is from my upcoming book "Digital Culture in the Platform Era: Studying influence, celebrity, and superstars online” (Tilton, In Progress) from Palgrave Macmillan.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~(Tilton, In Progress)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~(Tilton, In Progress)</a:t>
            </a:r>
          </a:p>
        </p:txBody>
      </p:sp>
      <p:sp>
        <p:nvSpPr>
          <p:cNvPr id="274" name="Personality is the distinct psychological characteristics, behaviors, aesthetics, and traits that an Internet celebrity consistently displays, which shape how they interact with their audience and create content."/>
          <p:cNvSpPr/>
          <p:nvPr>
            <p:ph type="body" idx="22"/>
          </p:nvPr>
        </p:nvSpPr>
        <p:spPr>
          <a:xfrm>
            <a:off x="2381250" y="3022510"/>
            <a:ext cx="19621500" cy="3708401"/>
          </a:xfrm>
          <a:prstGeom prst="rect">
            <a:avLst/>
          </a:prstGeom>
        </p:spPr>
        <p:txBody>
          <a:bodyPr/>
          <a:lstStyle/>
          <a:p>
            <a:pPr>
              <a:defRPr sz="5900"/>
            </a:pPr>
            <a:r>
              <a:rPr u="sng">
                <a:latin typeface="+mj-lt"/>
                <a:ea typeface="+mj-ea"/>
                <a:cs typeface="+mj-cs"/>
                <a:sym typeface="Neutraface Text Bold"/>
              </a:rPr>
              <a:t>Personality</a:t>
            </a:r>
            <a:r>
              <a:t> is the distinct psychological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characteristics</a:t>
            </a:r>
            <a:r>
              <a:t>,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behaviors</a:t>
            </a:r>
            <a:r>
              <a:t>,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aesthetics</a:t>
            </a:r>
            <a:r>
              <a:t>, and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traits</a:t>
            </a:r>
            <a:r>
              <a:t> that an Internet celebrity consistently displays, which shape how they interact with their audience and create content.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Stock-1159859769.jpg" descr="iStock-1159859769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69" t="0" r="2469" b="0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277" name="Personalities, in this context, are more than the psychological buildup of the individual projected onto the medium they use to connect with their audience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 defTabSz="330200">
              <a:defRPr sz="5120"/>
            </a:lvl1pPr>
          </a:lstStyle>
          <a:p>
            <a:pPr/>
            <a:r>
              <a:t>Personalities, in this context, are more than the psychological buildup of the individual projected onto the medium they use to connect with their audience.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Stock-1445145786.jpg" descr="iStock-1445145786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192" t="0" r="3192" b="0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280" name="iStock-1340877491.jpeg" descr="iStock-1340877491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889" t="0" r="0" b="0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281" name="Traditional celebrities have access to resources that others would typically not have; thus, it would be hard for those users to craft the associations discussed earlier using this as a model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363220">
              <a:defRPr sz="5632"/>
            </a:lvl1pPr>
          </a:lstStyle>
          <a:p>
            <a:pPr/>
            <a:r>
              <a:t>Traditional celebrities have access to resources that others would typically not have; thus, it would be hard for those users to craft the associations discussed earlier using this as a model.</a:t>
            </a:r>
          </a:p>
        </p:txBody>
      </p:sp>
      <p:pic>
        <p:nvPicPr>
          <p:cNvPr id="282" name="iStock-559538677.jpeg" descr="iStock-559538677.jpe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0" t="0" r="0" b="3136"/>
          <a:stretch>
            <a:fillRect/>
          </a:stretch>
        </p:blipFill>
        <p:spPr>
          <a:xfrm>
            <a:off x="13800649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Stock-1250545052.jpeg" descr="iStock-125054505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047" r="0" b="0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285" name="iStock-1219177371.jpeg" descr="iStock-1219177371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5867" t="0" r="5867" b="0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286" name="Memetic celebrities tend to be in the right place accidentally to boost their fame. Therefore, not great for modeling meaningful and memorable associations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363220">
              <a:defRPr sz="5632"/>
            </a:lvl1pPr>
          </a:lstStyle>
          <a:p>
            <a:pPr/>
            <a:r>
              <a:t>Memetic celebrities tend to be in the right place accidentally to boost their fame. Therefore, not great for modeling meaningful and memorable associations.</a:t>
            </a:r>
          </a:p>
        </p:txBody>
      </p:sp>
      <p:pic>
        <p:nvPicPr>
          <p:cNvPr id="287" name="iStock-1036893238.jpeg" descr="iStock-1036893238.jpe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5701" t="0" r="11166" b="0"/>
          <a:stretch>
            <a:fillRect/>
          </a:stretch>
        </p:blipFill>
        <p:spPr>
          <a:xfrm>
            <a:off x="13800648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Stock-1225176796.jpg" descr="iStock-1225176796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385" t="0" r="0" b="0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290" name="iStock-1354711347.jpeg" descr="iStock-1354711347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1927" b="0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291" name="We can examine how Internet celebrities have perfected these associations in developing their purposeful content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404495">
              <a:defRPr sz="6272"/>
            </a:lvl1pPr>
          </a:lstStyle>
          <a:p>
            <a:pPr/>
            <a:r>
              <a:t>We can examine how Internet celebrities have perfected these associations in developing their purposeful content.</a:t>
            </a:r>
          </a:p>
        </p:txBody>
      </p:sp>
      <p:pic>
        <p:nvPicPr>
          <p:cNvPr id="292" name="iStock-1344577240.jpeg" descr="iStock-1344577240.jpe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26104" t="0" r="0" b="0"/>
          <a:stretch>
            <a:fillRect/>
          </a:stretch>
        </p:blipFill>
        <p:spPr>
          <a:xfrm>
            <a:off x="13800649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ersonality Types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Personality Types</a:t>
            </a:r>
          </a:p>
        </p:txBody>
      </p:sp>
      <p:sp>
        <p:nvSpPr>
          <p:cNvPr id="295" name="Influencers are our human recommendation engines online for goods, services, and cultural products (Abidin, 2016).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431601" indent="-431601" defTabSz="619125">
              <a:spcBef>
                <a:spcPts val="3900"/>
              </a:spcBef>
              <a:buClr>
                <a:srgbClr val="535353"/>
              </a:buClr>
              <a:defRPr sz="4800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Influencers</a:t>
            </a:r>
            <a:r>
              <a:t> are our human recommendation engines online for goods, services, and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cultural</a:t>
            </a:r>
            <a:r>
              <a:t> products (Abidin, 2016).</a:t>
            </a:r>
          </a:p>
          <a:p>
            <a:pPr marL="431601" indent="-431601" defTabSz="619125">
              <a:spcBef>
                <a:spcPts val="3900"/>
              </a:spcBef>
              <a:buClr>
                <a:srgbClr val="535353"/>
              </a:buClr>
              <a:defRPr sz="4800">
                <a:latin typeface="Memphis LT Std Bold"/>
                <a:ea typeface="Memphis LT Std Bold"/>
                <a:cs typeface="Memphis LT Std Bold"/>
                <a:sym typeface="Memphis LT Std Bold"/>
              </a:defRPr>
            </a:pPr>
            <a:r>
              <a:rPr u="sng"/>
              <a:t>Opinion leaders</a:t>
            </a:r>
            <a:r>
              <a:t> </a:t>
            </a:r>
            <a:r>
              <a:rPr>
                <a:latin typeface="Memphis LT Std Medium"/>
                <a:ea typeface="Memphis LT Std Medium"/>
                <a:cs typeface="Memphis LT Std Medium"/>
                <a:sym typeface="Memphis LT Std Medium"/>
              </a:rPr>
              <a:t>act as our online voices for the </a:t>
            </a:r>
            <a:r>
              <a:rPr u="sng"/>
              <a:t>societal</a:t>
            </a:r>
            <a:r>
              <a:rPr>
                <a:latin typeface="Memphis LT Std Medium"/>
                <a:ea typeface="Memphis LT Std Medium"/>
                <a:cs typeface="Memphis LT Std Medium"/>
                <a:sym typeface="Memphis LT Std Medium"/>
              </a:rPr>
              <a:t> issues that we care about (Valente &amp; Davis, 1999).</a:t>
            </a:r>
          </a:p>
          <a:p>
            <a:pPr marL="431601" indent="-431601" defTabSz="619125">
              <a:spcBef>
                <a:spcPts val="3900"/>
              </a:spcBef>
              <a:buClr>
                <a:srgbClr val="535353"/>
              </a:buClr>
              <a:defRPr sz="4800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Platform superstars</a:t>
            </a:r>
            <a:r>
              <a:t> develop the fame via one specific website, thus help us understand how to functionally communicate on those sites based on their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technical</a:t>
            </a:r>
            <a:r>
              <a:t> prowess (Burgess &amp; Green, 2018).</a:t>
            </a:r>
          </a:p>
          <a:p>
            <a:pPr marL="431601" indent="-431601" defTabSz="619125">
              <a:spcBef>
                <a:spcPts val="3900"/>
              </a:spcBef>
              <a:buClr>
                <a:srgbClr val="535353"/>
              </a:buClr>
              <a:defRPr sz="4800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Nanocelebrities</a:t>
            </a:r>
            <a:r>
              <a:t> based on their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scholarship and professional expertise</a:t>
            </a:r>
            <a:r>
              <a:t> help us express knowledge online so that it can be the most impactful to a given audience (Tilton, 2011).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celebrity-being-photographed-by-paparazzi-photographers-at-event.jpg_s=1024x1024&amp;w=is&amp;k=20&amp;c=qbIJJBhm1bzhCDR3jXtTKHPPCmYIj3zu0GQ1vhiC_uQ=.jpg" descr="celebrity-being-photographed-by-paparazzi-photographers-at-event.jpg_s=1024x1024&amp;w=is&amp;k=20&amp;c=qbIJJBhm1bzhCDR3jXtTKHPPCmYIj3zu0GQ1vhiC_uQ=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8" t="0" r="48" b="0"/>
          <a:stretch>
            <a:fillRect/>
          </a:stretch>
        </p:blipFill>
        <p:spPr>
          <a:xfrm>
            <a:off x="705884" y="2028719"/>
            <a:ext cx="6985001" cy="4656668"/>
          </a:xfrm>
          <a:prstGeom prst="rect">
            <a:avLst/>
          </a:prstGeom>
        </p:spPr>
      </p:pic>
      <p:sp>
        <p:nvSpPr>
          <p:cNvPr id="298" name="Personality Types"/>
          <p:cNvSpPr txBox="1"/>
          <p:nvPr>
            <p:ph type="body" idx="22"/>
          </p:nvPr>
        </p:nvSpPr>
        <p:spPr>
          <a:xfrm>
            <a:off x="673100" y="228600"/>
            <a:ext cx="23301943" cy="1647619"/>
          </a:xfrm>
          <a:prstGeom prst="rect">
            <a:avLst/>
          </a:prstGeom>
        </p:spPr>
        <p:txBody>
          <a:bodyPr/>
          <a:lstStyle/>
          <a:p>
            <a:pPr/>
            <a:r>
              <a:t>Personality Types</a:t>
            </a:r>
          </a:p>
        </p:txBody>
      </p:sp>
      <p:pic>
        <p:nvPicPr>
          <p:cNvPr id="299" name="sme-owner-go-green-net-zero-retail-store-live-stream-talk-on-phone-showing-eco-care-plastic.jpg_s=1024x1024&amp;w=is&amp;k=20&amp;c=TfilXYFeIltFhWgmyYeAljLszRLdeXPs72LcQP-8mF0= (3).jpg" descr="sme-owner-go-green-net-zero-retail-store-live-stream-talk-on-phone-showing-eco-care-plastic.jpg_s=1024x1024&amp;w=is&amp;k=20&amp;c=TfilXYFeIltFhWgmyYeAljLszRLdeXPs72LcQP-8mF0= (3).jp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15624" t="0" r="0" b="0"/>
          <a:stretch>
            <a:fillRect/>
          </a:stretch>
        </p:blipFill>
        <p:spPr>
          <a:xfrm>
            <a:off x="8699499" y="2028719"/>
            <a:ext cx="6985001" cy="4656668"/>
          </a:xfrm>
          <a:prstGeom prst="rect">
            <a:avLst/>
          </a:prstGeom>
        </p:spPr>
      </p:pic>
      <p:pic>
        <p:nvPicPr>
          <p:cNvPr id="300" name="volunteer-team-and-people-in-nature-for-community-service-teamwork-and-planning-with.jpg_s=1024x1024&amp;w=is&amp;k=20&amp;c=_2p1u6go_U2LwNjIWRvTUxrBobllHzQLdS-9BmiSWjg= (1).jpg" descr="volunteer-team-and-people-in-nature-for-community-service-teamwork-and-planning-with.jpg_s=1024x1024&amp;w=is&amp;k=20&amp;c=_2p1u6go_U2LwNjIWRvTUxrBobllHzQLdS-9BmiSWjg= (1).jp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97" t="0" r="0" b="0"/>
          <a:stretch>
            <a:fillRect/>
          </a:stretch>
        </p:blipFill>
        <p:spPr>
          <a:xfrm>
            <a:off x="17111157" y="2028719"/>
            <a:ext cx="6985001" cy="4656668"/>
          </a:xfrm>
          <a:prstGeom prst="rect">
            <a:avLst/>
          </a:prstGeom>
        </p:spPr>
      </p:pic>
      <p:sp>
        <p:nvSpPr>
          <p:cNvPr id="301" name="Media Savvy"/>
          <p:cNvSpPr txBox="1"/>
          <p:nvPr>
            <p:ph type="body" idx="25"/>
          </p:nvPr>
        </p:nvSpPr>
        <p:spPr>
          <a:xfrm>
            <a:off x="633817" y="6785806"/>
            <a:ext cx="6985001" cy="1042038"/>
          </a:xfrm>
          <a:prstGeom prst="rect">
            <a:avLst/>
          </a:prstGeom>
        </p:spPr>
        <p:txBody>
          <a:bodyPr/>
          <a:lstStyle/>
          <a:p>
            <a:pPr/>
            <a:r>
              <a:t>Media Savvy</a:t>
            </a:r>
          </a:p>
        </p:txBody>
      </p:sp>
      <p:sp>
        <p:nvSpPr>
          <p:cNvPr id="302" name="Cultural Recommender"/>
          <p:cNvSpPr txBox="1"/>
          <p:nvPr>
            <p:ph type="body" idx="26"/>
          </p:nvPr>
        </p:nvSpPr>
        <p:spPr>
          <a:xfrm>
            <a:off x="8699500" y="6785806"/>
            <a:ext cx="6985000" cy="1042038"/>
          </a:xfrm>
          <a:prstGeom prst="rect">
            <a:avLst/>
          </a:prstGeom>
        </p:spPr>
        <p:txBody>
          <a:bodyPr/>
          <a:lstStyle/>
          <a:p>
            <a:pPr/>
            <a:r>
              <a:t>Cultural Recommender</a:t>
            </a:r>
          </a:p>
        </p:txBody>
      </p:sp>
      <p:sp>
        <p:nvSpPr>
          <p:cNvPr id="303" name="Societally Focused"/>
          <p:cNvSpPr txBox="1"/>
          <p:nvPr>
            <p:ph type="body" idx="27"/>
          </p:nvPr>
        </p:nvSpPr>
        <p:spPr>
          <a:xfrm>
            <a:off x="17111158" y="6785806"/>
            <a:ext cx="6985001" cy="1042038"/>
          </a:xfrm>
          <a:prstGeom prst="rect">
            <a:avLst/>
          </a:prstGeom>
        </p:spPr>
        <p:txBody>
          <a:bodyPr/>
          <a:lstStyle/>
          <a:p>
            <a:pPr/>
            <a:r>
              <a:t>Societally Focused</a:t>
            </a:r>
          </a:p>
        </p:txBody>
      </p:sp>
      <p:pic>
        <p:nvPicPr>
          <p:cNvPr id="304" name="excited-african-american-streamer-playing-a-shooter-video-game-man-streaming-his-gaming.jpg_s=1024x1024&amp;w=is&amp;k=20&amp;c=QwjOuA-hbsrwi5v7x089Wlqub1DsWDHc50Pp5v6NS8o= (1).jpg" descr="excited-african-american-streamer-playing-a-shooter-video-game-man-streaming-his-gaming.jpg_s=1024x1024&amp;w=is&amp;k=20&amp;c=QwjOuA-hbsrwi5v7x089Wlqub1DsWDHc50Pp5v6NS8o= (1).jpg"/>
          <p:cNvPicPr>
            <a:picLocks noChangeAspect="1"/>
          </p:cNvPicPr>
          <p:nvPr>
            <p:ph type="pic" idx="28"/>
          </p:nvPr>
        </p:nvPicPr>
        <p:blipFill>
          <a:blip r:embed="rId5">
            <a:extLst/>
          </a:blip>
          <a:srcRect l="7626" t="0" r="7998" b="0"/>
          <a:stretch>
            <a:fillRect/>
          </a:stretch>
        </p:blipFill>
        <p:spPr>
          <a:xfrm>
            <a:off x="664967" y="7747443"/>
            <a:ext cx="6985001" cy="4656668"/>
          </a:xfrm>
          <a:prstGeom prst="rect">
            <a:avLst/>
          </a:prstGeom>
        </p:spPr>
      </p:pic>
      <p:pic>
        <p:nvPicPr>
          <p:cNvPr id="305" name="asian-teacher-man-having-distance-english-lesson-teaching-online-indoor.jpg_s=1024x1024&amp;w=is&amp;k=20&amp;c=uO4P3BfxOE4VyuEqwyAE-_GGD8_jSEH2kxKS9ff817M= (2).jpg" descr="asian-teacher-man-having-distance-english-lesson-teaching-online-indoor.jpg_s=1024x1024&amp;w=is&amp;k=20&amp;c=uO4P3BfxOE4VyuEqwyAE-_GGD8_jSEH2kxKS9ff817M= (2).jpg"/>
          <p:cNvPicPr>
            <a:picLocks noChangeAspect="1"/>
          </p:cNvPicPr>
          <p:nvPr>
            <p:ph type="pic" idx="29"/>
          </p:nvPr>
        </p:nvPicPr>
        <p:blipFill>
          <a:blip r:embed="rId6">
            <a:extLst/>
          </a:blip>
          <a:srcRect l="97" t="0" r="0" b="0"/>
          <a:stretch>
            <a:fillRect/>
          </a:stretch>
        </p:blipFill>
        <p:spPr>
          <a:xfrm>
            <a:off x="8658582" y="7747443"/>
            <a:ext cx="6985001" cy="4656668"/>
          </a:xfrm>
          <a:prstGeom prst="rect">
            <a:avLst/>
          </a:prstGeom>
        </p:spPr>
      </p:pic>
      <p:pic>
        <p:nvPicPr>
          <p:cNvPr id="306" name="extremely-excited-happy-woman-office-worker-showing-dab-dance-gesture-performing-internet.jpg_s=1024x1024&amp;w=is&amp;k=20&amp;c=cGfary-XxZX1w0TzJKUMkoZIU_l48rIKHOzx8kTu-as=.jpg" descr="extremely-excited-happy-woman-office-worker-showing-dab-dance-gesture-performing-internet.jpg_s=1024x1024&amp;w=is&amp;k=20&amp;c=cGfary-XxZX1w0TzJKUMkoZIU_l48rIKHOzx8kTu-as=.jpg"/>
          <p:cNvPicPr>
            <a:picLocks noChangeAspect="1"/>
          </p:cNvPicPr>
          <p:nvPr>
            <p:ph type="pic" idx="30"/>
          </p:nvPr>
        </p:nvPicPr>
        <p:blipFill>
          <a:blip r:embed="rId7">
            <a:extLst/>
          </a:blip>
          <a:srcRect l="0" t="24" r="0" b="24"/>
          <a:stretch>
            <a:fillRect/>
          </a:stretch>
        </p:blipFill>
        <p:spPr>
          <a:xfrm>
            <a:off x="17070240" y="7747443"/>
            <a:ext cx="6985001" cy="4656668"/>
          </a:xfrm>
          <a:prstGeom prst="rect">
            <a:avLst/>
          </a:prstGeom>
        </p:spPr>
      </p:pic>
      <p:sp>
        <p:nvSpPr>
          <p:cNvPr id="307" name="Praxis Driven"/>
          <p:cNvSpPr txBox="1"/>
          <p:nvPr>
            <p:ph type="body" idx="31"/>
          </p:nvPr>
        </p:nvSpPr>
        <p:spPr>
          <a:xfrm>
            <a:off x="592900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Praxis Driven</a:t>
            </a:r>
          </a:p>
        </p:txBody>
      </p:sp>
      <p:sp>
        <p:nvSpPr>
          <p:cNvPr id="308" name="Knowledge Highlighter"/>
          <p:cNvSpPr txBox="1"/>
          <p:nvPr>
            <p:ph type="body" idx="32"/>
          </p:nvPr>
        </p:nvSpPr>
        <p:spPr>
          <a:xfrm>
            <a:off x="8658583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Knowledge Highlighter</a:t>
            </a:r>
          </a:p>
        </p:txBody>
      </p:sp>
      <p:sp>
        <p:nvSpPr>
          <p:cNvPr id="309" name="Internet Artifact"/>
          <p:cNvSpPr txBox="1"/>
          <p:nvPr>
            <p:ph type="body" idx="33"/>
          </p:nvPr>
        </p:nvSpPr>
        <p:spPr>
          <a:xfrm>
            <a:off x="17070241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Internet Artifact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Stock-1832076876.jpg" descr="iStock-1832076876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060" r="0" b="36535"/>
          <a:stretch>
            <a:fillRect/>
          </a:stretch>
        </p:blipFill>
        <p:spPr>
          <a:xfrm>
            <a:off x="385483" y="276550"/>
            <a:ext cx="20949990" cy="8296814"/>
          </a:xfrm>
          <a:prstGeom prst="rect">
            <a:avLst/>
          </a:prstGeom>
        </p:spPr>
      </p:pic>
      <p:pic>
        <p:nvPicPr>
          <p:cNvPr id="230" name="pasted-movie.png" descr="pasted-movie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9692" t="14035" r="19692" b="14035"/>
          <a:stretch>
            <a:fillRect/>
          </a:stretch>
        </p:blipFill>
        <p:spPr>
          <a:xfrm>
            <a:off x="2633" y="11180502"/>
            <a:ext cx="5383885" cy="2526837"/>
          </a:xfrm>
          <a:prstGeom prst="rect">
            <a:avLst/>
          </a:prstGeom>
        </p:spPr>
      </p:pic>
      <p:sp>
        <p:nvSpPr>
          <p:cNvPr id="231" name="SxSW 2025…"/>
          <p:cNvSpPr txBox="1"/>
          <p:nvPr>
            <p:ph type="body" idx="23"/>
          </p:nvPr>
        </p:nvSpPr>
        <p:spPr>
          <a:xfrm>
            <a:off x="5415256" y="11348612"/>
            <a:ext cx="3683928" cy="23901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SxSW 2025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Creator Economy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Austin, TX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March 2025</a:t>
            </a:r>
          </a:p>
        </p:txBody>
      </p:sp>
      <p:pic>
        <p:nvPicPr>
          <p:cNvPr id="232" name="Image" descr="Image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3" name="# DC a t S x SW2 0 2 5"/>
          <p:cNvSpPr txBox="1"/>
          <p:nvPr>
            <p:ph type="body" idx="25"/>
          </p:nvPr>
        </p:nvSpPr>
        <p:spPr>
          <a:xfrm>
            <a:off x="22574825" y="3106517"/>
            <a:ext cx="836139" cy="776224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900">
                <a:latin typeface="Memphis LT Std Bold"/>
                <a:ea typeface="Memphis LT Std Bold"/>
                <a:cs typeface="Memphis LT Std Bold"/>
                <a:sym typeface="Memphis LT Std Bold"/>
              </a:defRPr>
            </a:pPr>
            <a:r>
              <a:t>#</a:t>
            </a:r>
            <a:br/>
            <a:r>
              <a:t>DC</a:t>
            </a:r>
            <a:br/>
            <a:r>
              <a:t>a</a:t>
            </a:r>
            <a:br/>
            <a:r>
              <a:t>t</a:t>
            </a:r>
            <a:br/>
            <a:r>
              <a:t>S</a:t>
            </a:r>
            <a:br/>
            <a:r>
              <a:t>x</a:t>
            </a:r>
            <a:br/>
            <a:r>
              <a:t>SW2</a:t>
            </a:r>
            <a:br/>
            <a:r>
              <a:t>0</a:t>
            </a:r>
            <a:br/>
            <a:r>
              <a:t>2</a:t>
            </a:r>
            <a:br/>
            <a:r>
              <a:t>5</a:t>
            </a:r>
          </a:p>
        </p:txBody>
      </p:sp>
      <p:sp>
        <p:nvSpPr>
          <p:cNvPr id="234" name="Shane Tilton…"/>
          <p:cNvSpPr txBox="1"/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Shane Tilton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@silnan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Associate Professor of Multimedia Journalism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Ohio Northern University</a:t>
            </a:r>
          </a:p>
        </p:txBody>
      </p:sp>
      <p:pic>
        <p:nvPicPr>
          <p:cNvPr id="235" name="pasted-movie.png" descr="pasted-movie.png"/>
          <p:cNvPicPr>
            <a:picLocks noChangeAspect="1"/>
          </p:cNvPicPr>
          <p:nvPr>
            <p:ph type="pic" idx="27"/>
          </p:nvPr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6" name="Internet Celebrities and…"/>
          <p:cNvSpPr txBox="1"/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676909">
              <a:spcBef>
                <a:spcPts val="0"/>
              </a:spcBef>
              <a:buSzTx/>
              <a:buNone/>
              <a:defRPr cap="all" sz="6969">
                <a:latin typeface="+mj-lt"/>
                <a:ea typeface="+mj-ea"/>
                <a:cs typeface="+mj-cs"/>
                <a:sym typeface="Neutraface Text Bold"/>
              </a:defRPr>
            </a:pPr>
            <a:r>
              <a:t>Internet Celebrities and </a:t>
            </a:r>
          </a:p>
          <a:p>
            <a:pPr marL="0" indent="0" algn="ctr" defTabSz="676909">
              <a:spcBef>
                <a:spcPts val="0"/>
              </a:spcBef>
              <a:buSzTx/>
              <a:buNone/>
              <a:defRPr cap="all" sz="6969">
                <a:latin typeface="+mj-lt"/>
                <a:ea typeface="+mj-ea"/>
                <a:cs typeface="+mj-cs"/>
                <a:sym typeface="Neutraface Text Bold"/>
              </a:defRPr>
            </a:pPr>
            <a:r>
              <a:t>Purposeful Content Creation</a:t>
            </a:r>
          </a:p>
        </p:txBody>
      </p:sp>
      <p:pic>
        <p:nvPicPr>
          <p:cNvPr id="23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16058" t="0" r="16058" b="19797"/>
          <a:stretch>
            <a:fillRect/>
          </a:stretch>
        </p:blipFill>
        <p:spPr>
          <a:xfrm>
            <a:off x="2633" y="11191557"/>
            <a:ext cx="5383885" cy="2515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Stock-1471773915.jpg" descr="iStock-1471773915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10043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312" name="The means that these Internet celebrities craft their messages and the personality happens through the purposeful content they create for their audiences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means that these Internet celebrities craft their messages and the personality happens through the purposeful content they create for their audiences.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~(Tilton, In Progress)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~(Tilton, In Progress)</a:t>
            </a:r>
          </a:p>
        </p:txBody>
      </p:sp>
      <p:sp>
        <p:nvSpPr>
          <p:cNvPr id="315" name="Purposeful content should be those creative compositions in which the creator can identify a specific rationale for creating such a composition, where that rationale is related to making some impact on the audience and not simply for the mere consumption"/>
          <p:cNvSpPr/>
          <p:nvPr>
            <p:ph type="body" idx="22"/>
          </p:nvPr>
        </p:nvSpPr>
        <p:spPr>
          <a:xfrm>
            <a:off x="2381250" y="2571660"/>
            <a:ext cx="19621500" cy="4610101"/>
          </a:xfrm>
          <a:prstGeom prst="rect">
            <a:avLst/>
          </a:prstGeom>
        </p:spPr>
        <p:txBody>
          <a:bodyPr/>
          <a:lstStyle/>
          <a:p>
            <a:pPr>
              <a:defRPr sz="5900"/>
            </a:pPr>
            <a:r>
              <a:rPr u="sng">
                <a:latin typeface="+mj-lt"/>
                <a:ea typeface="+mj-ea"/>
                <a:cs typeface="+mj-cs"/>
                <a:sym typeface="Neutraface Text Bold"/>
              </a:rPr>
              <a:t>Purposeful content</a:t>
            </a:r>
            <a:r>
              <a:t> should be those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creative compositions</a:t>
            </a:r>
            <a:r>
              <a:t> in which the creator can identify a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specific rationale</a:t>
            </a:r>
            <a:r>
              <a:t> for creating such a composition, where that rationale is related to making some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impact</a:t>
            </a:r>
            <a:r>
              <a:t> on the audience and not simply for the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mere consumption</a:t>
            </a:r>
            <a:r>
              <a:t> of such works by the audience.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movie.png" descr="pasted-movie.pn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26576" r="0" b="2099"/>
          <a:stretch>
            <a:fillRect/>
          </a:stretch>
        </p:blipFill>
        <p:spPr>
          <a:xfrm>
            <a:off x="485360" y="736600"/>
            <a:ext cx="23413280" cy="9393296"/>
          </a:xfrm>
          <a:prstGeom prst="rect">
            <a:avLst/>
          </a:prstGeom>
        </p:spPr>
      </p:pic>
      <p:sp>
        <p:nvSpPr>
          <p:cNvPr id="318" name="Mike Rugnetta (2017) via PBS Idea Channel has provided a masterwork of why simply referring to everything we produce online as “content” has some major issues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Mike Rugnetta (2017) via PBS Idea Channel has provided a masterwork of why simply referring to everything we produce online as “content” has some major issues.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Stock-1242905412.jpg" descr="iStock-1242905412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6341" b="0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323" name="iStock-1489419110.jpeg" descr="iStock-1489419110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105" t="0" r="2105" b="0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324" name="Expressing emotions via content allows the creator to set the correct pathos for a given situation by describing experiences and the responses to those experiences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363220">
              <a:defRPr sz="5632"/>
            </a:lvl1pPr>
          </a:lstStyle>
          <a:p>
            <a:pPr/>
            <a:r>
              <a:t>Expressing emotions via content allows the creator to set the correct pathos for a given situation by describing experiences and the responses to those experiences.</a:t>
            </a:r>
          </a:p>
        </p:txBody>
      </p:sp>
      <p:pic>
        <p:nvPicPr>
          <p:cNvPr id="325" name="iStock-1473200586.jpeg" descr="iStock-1473200586.jpe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0" t="0" r="0" b="19818"/>
          <a:stretch>
            <a:fillRect/>
          </a:stretch>
        </p:blipFill>
        <p:spPr>
          <a:xfrm>
            <a:off x="13800649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Stock-1144287342.jpg" descr="iStock-1144287342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385" t="0" r="0" b="0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328" name="iStock-688779670.jpeg" descr="iStock-688779670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0257" r="0" b="3362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329" name="Arguing persuasively via content allows the creator to defend and promote a position by providing the audience credible claims and evidence to form the reasoning that an audience can follow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354965">
              <a:defRPr sz="5504"/>
            </a:lvl1pPr>
          </a:lstStyle>
          <a:p>
            <a:pPr/>
            <a:r>
              <a:t>Arguing persuasively via content allows the creator to defend and promote a position by providing the audience credible claims and evidence to form the reasoning that an audience can follow.</a:t>
            </a:r>
          </a:p>
        </p:txBody>
      </p:sp>
      <p:pic>
        <p:nvPicPr>
          <p:cNvPr id="330" name="iStock-492157922.jpeg" descr="iStock-492157922.jpe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0" t="0" r="0" b="4674"/>
          <a:stretch>
            <a:fillRect/>
          </a:stretch>
        </p:blipFill>
        <p:spPr>
          <a:xfrm>
            <a:off x="13800649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Stock-1300736183.jpg" descr="iStock-1300736183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222" r="0" b="2222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333" name="iStock-2159005051.jpeg" descr="iStock-2159005051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0161" t="0" r="0" b="0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334" name="Driving action via content allows the creator to motivate an audience to perform an undertaking for their community and/or themselves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363220">
              <a:defRPr sz="5632"/>
            </a:lvl1pPr>
          </a:lstStyle>
          <a:p>
            <a:pPr/>
            <a:r>
              <a:t>Driving action via content allows the creator to motivate an audience to perform an undertaking for their community and/or themselves.</a:t>
            </a:r>
          </a:p>
        </p:txBody>
      </p:sp>
      <p:pic>
        <p:nvPicPr>
          <p:cNvPr id="335" name="iStock-1243075077.jpeg" descr="iStock-1243075077.jpe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0" t="9909" r="0" b="9909"/>
          <a:stretch>
            <a:fillRect/>
          </a:stretch>
        </p:blipFill>
        <p:spPr>
          <a:xfrm>
            <a:off x="13800649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urposeful Conten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Purposeful Content</a:t>
            </a:r>
          </a:p>
        </p:txBody>
      </p:sp>
      <p:sp>
        <p:nvSpPr>
          <p:cNvPr id="338" name="Informative purposeful content allows the creator to present facts and other logical pieces of information to create knowledge in the audience’s mind via logos-driven messaging.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391318" indent="-391318" defTabSz="561340">
              <a:spcBef>
                <a:spcPts val="3600"/>
              </a:spcBef>
              <a:buClr>
                <a:srgbClr val="535353"/>
              </a:buClr>
              <a:defRPr sz="4352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Informative purposeful content</a:t>
            </a:r>
            <a:r>
              <a:t> allows the creator to present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facts</a:t>
            </a:r>
            <a:r>
              <a:t> and other logical pieces of information to create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knowledge</a:t>
            </a:r>
            <a:r>
              <a:t> in the audience’s mind via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logos-driven messaging</a:t>
            </a:r>
            <a:r>
              <a:t>. </a:t>
            </a:r>
          </a:p>
          <a:p>
            <a:pPr marL="391318" indent="-391318" defTabSz="561340">
              <a:spcBef>
                <a:spcPts val="3600"/>
              </a:spcBef>
              <a:buClr>
                <a:srgbClr val="535353"/>
              </a:buClr>
              <a:defRPr sz="4352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Persuasive purposeful content</a:t>
            </a:r>
            <a:r>
              <a:t> allows the creator to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argue for a position</a:t>
            </a:r>
            <a:r>
              <a:t> they want the audience to believe and value and/or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drive them to act</a:t>
            </a:r>
            <a:r>
              <a:t> for a cause beyond themselves. </a:t>
            </a:r>
          </a:p>
          <a:p>
            <a:pPr marL="391318" indent="-391318" defTabSz="561340">
              <a:spcBef>
                <a:spcPts val="3600"/>
              </a:spcBef>
              <a:buClr>
                <a:srgbClr val="535353"/>
              </a:buClr>
              <a:defRPr sz="4352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Inspiring purposeful content</a:t>
            </a:r>
            <a:r>
              <a:t> allows the creator to energize and galvanize a community around a common idea, which can focus on getting the audience to be focused on their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serenity</a:t>
            </a:r>
            <a:r>
              <a:t>,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creativity</a:t>
            </a:r>
            <a:r>
              <a:t>, and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spirituality</a:t>
            </a:r>
            <a:r>
              <a:t>.</a:t>
            </a:r>
          </a:p>
          <a:p>
            <a:pPr marL="391318" indent="-391318" defTabSz="561340">
              <a:spcBef>
                <a:spcPts val="3600"/>
              </a:spcBef>
              <a:buClr>
                <a:srgbClr val="535353"/>
              </a:buClr>
              <a:defRPr sz="4352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Entertaining purposeful content</a:t>
            </a:r>
            <a:r>
              <a:t> allows the creator to craft creative works that can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interact </a:t>
            </a:r>
            <a:r>
              <a:t> with their audience by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gratify</a:t>
            </a:r>
            <a:r>
              <a:t> them and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engage</a:t>
            </a:r>
            <a:r>
              <a:t> them based off of how they </a:t>
            </a: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use</a:t>
            </a:r>
            <a:r>
              <a:t> that creativity.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young-content-creator-journalist-recording-informal-interview-conversation-with-modern-woman.jpg_s=1024x1024&amp;w=is&amp;k=20&amp;c=87QS2g_igeyJVBABFLj_8xEsOF016InbHGnIMWoxbdk=.jpg" descr="young-content-creator-journalist-recording-informal-interview-conversation-with-modern-woman.jpg_s=1024x1024&amp;w=is&amp;k=20&amp;c=87QS2g_igeyJVBABFLj_8xEsOF016InbHGnIMWoxbdk=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131" t="4594" r="7145" b="4594"/>
          <a:stretch>
            <a:fillRect/>
          </a:stretch>
        </p:blipFill>
        <p:spPr>
          <a:xfrm>
            <a:off x="705884" y="2028719"/>
            <a:ext cx="6985001" cy="4656668"/>
          </a:xfrm>
          <a:prstGeom prst="rect">
            <a:avLst/>
          </a:prstGeom>
        </p:spPr>
      </p:pic>
      <p:sp>
        <p:nvSpPr>
          <p:cNvPr id="341" name="Purposeful Content"/>
          <p:cNvSpPr txBox="1"/>
          <p:nvPr>
            <p:ph type="body" idx="22"/>
          </p:nvPr>
        </p:nvSpPr>
        <p:spPr>
          <a:xfrm>
            <a:off x="673100" y="228600"/>
            <a:ext cx="23301943" cy="1647619"/>
          </a:xfrm>
          <a:prstGeom prst="rect">
            <a:avLst/>
          </a:prstGeom>
        </p:spPr>
        <p:txBody>
          <a:bodyPr/>
          <a:lstStyle/>
          <a:p>
            <a:pPr/>
            <a:r>
              <a:t>Purposeful Content</a:t>
            </a:r>
          </a:p>
        </p:txBody>
      </p:sp>
      <p:pic>
        <p:nvPicPr>
          <p:cNvPr id="342" name="angry-businesswoman-yelling-at-camera-latin-american-woman-holding-her-head-angry-working.jpg_s=1024x1024&amp;w=is&amp;k=20&amp;c=dWFX6cLy4-WyjFooK3jWRT4u1JBETxYKmXZZi-gpdEg=.jpg" descr="angry-businesswoman-yelling-at-camera-latin-american-woman-holding-her-head-angry-working.jpg_s=1024x1024&amp;w=is&amp;k=20&amp;c=dWFX6cLy4-WyjFooK3jWRT4u1JBETxYKmXZZi-gpdEg=.jp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97" t="0" r="0" b="0"/>
          <a:stretch>
            <a:fillRect/>
          </a:stretch>
        </p:blipFill>
        <p:spPr>
          <a:xfrm>
            <a:off x="8699500" y="2028719"/>
            <a:ext cx="6985000" cy="4656668"/>
          </a:xfrm>
          <a:prstGeom prst="rect">
            <a:avLst/>
          </a:prstGeom>
        </p:spPr>
      </p:pic>
      <p:pic>
        <p:nvPicPr>
          <p:cNvPr id="343" name="angry-indian-man-in-office-during-a-video-call-pov.jpg_s=1024x1024&amp;w=is&amp;k=20&amp;c=ZLXfwzIqrjDTlkBJLWCYx3ZbRY_bJgZDnZQne_Df4ZE=.jpg" descr="angry-indian-man-in-office-during-a-video-call-pov.jpg_s=1024x1024&amp;w=is&amp;k=20&amp;c=ZLXfwzIqrjDTlkBJLWCYx3ZbRY_bJgZDnZQne_Df4ZE=.jp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0" t="24" r="0" b="24"/>
          <a:stretch>
            <a:fillRect/>
          </a:stretch>
        </p:blipFill>
        <p:spPr>
          <a:xfrm>
            <a:off x="17111157" y="2028719"/>
            <a:ext cx="6985001" cy="4656668"/>
          </a:xfrm>
          <a:prstGeom prst="rect">
            <a:avLst/>
          </a:prstGeom>
        </p:spPr>
      </p:pic>
      <p:sp>
        <p:nvSpPr>
          <p:cNvPr id="344" name="Inclusion &amp; Belonging"/>
          <p:cNvSpPr txBox="1"/>
          <p:nvPr>
            <p:ph type="body" idx="25"/>
          </p:nvPr>
        </p:nvSpPr>
        <p:spPr>
          <a:xfrm>
            <a:off x="633817" y="6785806"/>
            <a:ext cx="6985001" cy="1042038"/>
          </a:xfrm>
          <a:prstGeom prst="rect">
            <a:avLst/>
          </a:prstGeom>
        </p:spPr>
        <p:txBody>
          <a:bodyPr/>
          <a:lstStyle/>
          <a:p>
            <a:pPr/>
            <a:r>
              <a:t>Inclusion &amp; Belonging</a:t>
            </a:r>
          </a:p>
        </p:txBody>
      </p:sp>
      <p:sp>
        <p:nvSpPr>
          <p:cNvPr id="345" name="Pathos Focusing"/>
          <p:cNvSpPr txBox="1"/>
          <p:nvPr>
            <p:ph type="body" idx="26"/>
          </p:nvPr>
        </p:nvSpPr>
        <p:spPr>
          <a:xfrm>
            <a:off x="8699500" y="6785806"/>
            <a:ext cx="6985000" cy="1042038"/>
          </a:xfrm>
          <a:prstGeom prst="rect">
            <a:avLst/>
          </a:prstGeom>
        </p:spPr>
        <p:txBody>
          <a:bodyPr/>
          <a:lstStyle/>
          <a:p>
            <a:pPr/>
            <a:r>
              <a:t>Pathos Focusing</a:t>
            </a:r>
          </a:p>
        </p:txBody>
      </p:sp>
      <p:sp>
        <p:nvSpPr>
          <p:cNvPr id="346" name="Position Defending"/>
          <p:cNvSpPr txBox="1"/>
          <p:nvPr>
            <p:ph type="body" idx="27"/>
          </p:nvPr>
        </p:nvSpPr>
        <p:spPr>
          <a:xfrm>
            <a:off x="17111158" y="6785806"/>
            <a:ext cx="6985001" cy="1042038"/>
          </a:xfrm>
          <a:prstGeom prst="rect">
            <a:avLst/>
          </a:prstGeom>
        </p:spPr>
        <p:txBody>
          <a:bodyPr/>
          <a:lstStyle/>
          <a:p>
            <a:pPr/>
            <a:r>
              <a:t>Position Defending</a:t>
            </a:r>
          </a:p>
        </p:txBody>
      </p:sp>
      <p:pic>
        <p:nvPicPr>
          <p:cNvPr id="347" name="back-view-of-asian-business-woman-talking-to-her-colleagues-about-plan-in-video-conference.jpg_s=1024x1024&amp;w=is&amp;k=20&amp;c=28bMtsxbcAtacsxbFcb3Vy-j94Bww58G-3CEr31ByvY=.jpg" descr="back-view-of-asian-business-woman-talking-to-her-colleagues-about-plan-in-video-conference.jpg_s=1024x1024&amp;w=is&amp;k=20&amp;c=28bMtsxbcAtacsxbFcb3Vy-j94Bww58G-3CEr31ByvY=.jpg"/>
          <p:cNvPicPr>
            <a:picLocks noChangeAspect="1"/>
          </p:cNvPicPr>
          <p:nvPr>
            <p:ph type="pic" idx="28"/>
          </p:nvPr>
        </p:nvPicPr>
        <p:blipFill>
          <a:blip r:embed="rId5">
            <a:extLst/>
          </a:blip>
          <a:srcRect l="0" t="24" r="0" b="24"/>
          <a:stretch>
            <a:fillRect/>
          </a:stretch>
        </p:blipFill>
        <p:spPr>
          <a:xfrm>
            <a:off x="664967" y="7747443"/>
            <a:ext cx="6985001" cy="4656667"/>
          </a:xfrm>
          <a:prstGeom prst="rect">
            <a:avLst/>
          </a:prstGeom>
        </p:spPr>
      </p:pic>
      <p:pic>
        <p:nvPicPr>
          <p:cNvPr id="348" name="young-smiling-blogger-or-painting-coach-presenting-new-masterpiece.jpg_s=1024x1024&amp;w=is&amp;k=20&amp;c=aRJKyiH47TPXGz7VGfiQTARtDPFntKRPv220oLzM2Q0=.jpg" descr="young-smiling-blogger-or-painting-coach-presenting-new-masterpiece.jpg_s=1024x1024&amp;w=is&amp;k=20&amp;c=aRJKyiH47TPXGz7VGfiQTARtDPFntKRPv220oLzM2Q0=.jpg"/>
          <p:cNvPicPr>
            <a:picLocks noChangeAspect="1"/>
          </p:cNvPicPr>
          <p:nvPr>
            <p:ph type="pic" idx="29"/>
          </p:nvPr>
        </p:nvPicPr>
        <p:blipFill>
          <a:blip r:embed="rId6">
            <a:extLst/>
          </a:blip>
          <a:srcRect l="97" t="0" r="0" b="0"/>
          <a:stretch>
            <a:fillRect/>
          </a:stretch>
        </p:blipFill>
        <p:spPr>
          <a:xfrm>
            <a:off x="8658582" y="7747443"/>
            <a:ext cx="6985001" cy="4656667"/>
          </a:xfrm>
          <a:prstGeom prst="rect">
            <a:avLst/>
          </a:prstGeom>
        </p:spPr>
      </p:pic>
      <p:pic>
        <p:nvPicPr>
          <p:cNvPr id="349" name="humanitarian-organization-fighting-hunger-volunteers-preparing-free-food-and-feeding-local.jpg_s=1024x1024&amp;w=is&amp;k=20&amp;c=Y8xALHmlPoV8HH8eWn-lXbnippkWAcEIPyWdAbchnhM= (1).jpg" descr="humanitarian-organization-fighting-hunger-volunteers-preparing-free-food-and-feeding-local.jpg_s=1024x1024&amp;w=is&amp;k=20&amp;c=Y8xALHmlPoV8HH8eWn-lXbnippkWAcEIPyWdAbchnhM= (1).jpg"/>
          <p:cNvPicPr>
            <a:picLocks noChangeAspect="1"/>
          </p:cNvPicPr>
          <p:nvPr>
            <p:ph type="pic" idx="30"/>
          </p:nvPr>
        </p:nvPicPr>
        <p:blipFill>
          <a:blip r:embed="rId7">
            <a:extLst/>
          </a:blip>
          <a:srcRect l="10394" t="0" r="5230" b="0"/>
          <a:stretch>
            <a:fillRect/>
          </a:stretch>
        </p:blipFill>
        <p:spPr>
          <a:xfrm>
            <a:off x="17070241" y="7747443"/>
            <a:ext cx="6985001" cy="4656668"/>
          </a:xfrm>
          <a:prstGeom prst="rect">
            <a:avLst/>
          </a:prstGeom>
        </p:spPr>
      </p:pic>
      <p:sp>
        <p:nvSpPr>
          <p:cNvPr id="350" name="Knowledge Exchanging"/>
          <p:cNvSpPr txBox="1"/>
          <p:nvPr>
            <p:ph type="body" idx="31"/>
          </p:nvPr>
        </p:nvSpPr>
        <p:spPr>
          <a:xfrm>
            <a:off x="592900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Knowledge Exchanging</a:t>
            </a:r>
          </a:p>
        </p:txBody>
      </p:sp>
      <p:sp>
        <p:nvSpPr>
          <p:cNvPr id="351" name="Mental Boosting"/>
          <p:cNvSpPr txBox="1"/>
          <p:nvPr>
            <p:ph type="body" idx="32"/>
          </p:nvPr>
        </p:nvSpPr>
        <p:spPr>
          <a:xfrm>
            <a:off x="8658583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Mental Boosting</a:t>
            </a:r>
          </a:p>
        </p:txBody>
      </p:sp>
      <p:sp>
        <p:nvSpPr>
          <p:cNvPr id="352" name="Audience Motivating"/>
          <p:cNvSpPr txBox="1"/>
          <p:nvPr>
            <p:ph type="body" idx="33"/>
          </p:nvPr>
        </p:nvSpPr>
        <p:spPr>
          <a:xfrm>
            <a:off x="17070241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Audience Motivating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Stock-1490811401.jpg" descr="iStock-149081140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924" r="0" b="19924"/>
          <a:stretch>
            <a:fillRect/>
          </a:stretch>
        </p:blipFill>
        <p:spPr>
          <a:xfrm>
            <a:off x="485359" y="736600"/>
            <a:ext cx="23413281" cy="9393297"/>
          </a:xfrm>
          <a:prstGeom prst="rect">
            <a:avLst/>
          </a:prstGeom>
        </p:spPr>
      </p:pic>
      <p:sp>
        <p:nvSpPr>
          <p:cNvPr id="355" name="The celebrity’s personality and content won’t matter unless they can reach their audience online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 defTabSz="454025">
              <a:defRPr sz="7040"/>
            </a:lvl1pPr>
          </a:lstStyle>
          <a:p>
            <a:pPr/>
            <a:r>
              <a:t>The celebrity’s personality and content won’t matter unless they can reach their audience online.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~(Tilton, In Progress)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~(Tilton, In Progress)</a:t>
            </a:r>
          </a:p>
        </p:txBody>
      </p:sp>
      <p:sp>
        <p:nvSpPr>
          <p:cNvPr id="358" name="Reach involves using technologies and practices of the Internet to interact with an audience around their uses and gratifications of the Internet celebrity’s content and engage a community centered around the Internet celebrity's personality."/>
          <p:cNvSpPr/>
          <p:nvPr>
            <p:ph type="body" idx="22"/>
          </p:nvPr>
        </p:nvSpPr>
        <p:spPr>
          <a:xfrm>
            <a:off x="2381250" y="2571660"/>
            <a:ext cx="19621500" cy="4610101"/>
          </a:xfrm>
          <a:prstGeom prst="rect">
            <a:avLst/>
          </a:prstGeom>
        </p:spPr>
        <p:txBody>
          <a:bodyPr/>
          <a:lstStyle/>
          <a:p>
            <a:pPr>
              <a:defRPr sz="5900"/>
            </a:pPr>
            <a:r>
              <a:t>Reach involves using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technologies</a:t>
            </a:r>
            <a:r>
              <a:rPr>
                <a:latin typeface="+mj-lt"/>
                <a:ea typeface="+mj-ea"/>
                <a:cs typeface="+mj-cs"/>
                <a:sym typeface="Neutraface Text Bold"/>
              </a:rPr>
              <a:t> </a:t>
            </a:r>
            <a:r>
              <a:t>and</a:t>
            </a:r>
            <a:r>
              <a:rPr>
                <a:latin typeface="+mj-lt"/>
                <a:ea typeface="+mj-ea"/>
                <a:cs typeface="+mj-cs"/>
                <a:sym typeface="Neutraface Text Bold"/>
              </a:rPr>
              <a:t>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practices</a:t>
            </a:r>
            <a:r>
              <a:t> of the Internet to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interact</a:t>
            </a:r>
            <a:r>
              <a:t> with an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audience</a:t>
            </a:r>
            <a:r>
              <a:t> around their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uses and gratifications</a:t>
            </a:r>
            <a:r>
              <a:rPr>
                <a:latin typeface="+mj-lt"/>
                <a:ea typeface="+mj-ea"/>
                <a:cs typeface="+mj-cs"/>
                <a:sym typeface="Neutraface Text Bold"/>
              </a:rPr>
              <a:t> </a:t>
            </a:r>
            <a:r>
              <a:t>of the Internet celebrity’s content</a:t>
            </a:r>
            <a:r>
              <a:rPr>
                <a:latin typeface="+mj-lt"/>
                <a:ea typeface="+mj-ea"/>
                <a:cs typeface="+mj-cs"/>
                <a:sym typeface="Neutraface Text Bold"/>
              </a:rPr>
              <a:t> </a:t>
            </a:r>
            <a:r>
              <a:t>and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engage</a:t>
            </a:r>
            <a:r>
              <a:t> a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community</a:t>
            </a:r>
            <a:r>
              <a:t> centered around the Internet celebrity's personality.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asted-movie.png" descr="pasted-movi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993" t="0" r="3993" b="0"/>
          <a:stretch>
            <a:fillRect/>
          </a:stretch>
        </p:blipFill>
        <p:spPr>
          <a:xfrm>
            <a:off x="12407900" y="7080250"/>
            <a:ext cx="11023601" cy="5930900"/>
          </a:xfrm>
          <a:prstGeom prst="rect">
            <a:avLst/>
          </a:prstGeom>
        </p:spPr>
      </p:pic>
      <p:pic>
        <p:nvPicPr>
          <p:cNvPr id="240" name="pasted-movie.png" descr="pasted-movie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4132" r="0" b="14132"/>
          <a:stretch>
            <a:fillRect/>
          </a:stretch>
        </p:blipFill>
        <p:spPr>
          <a:xfrm>
            <a:off x="12420112" y="711992"/>
            <a:ext cx="11023601" cy="5930901"/>
          </a:xfrm>
          <a:prstGeom prst="rect">
            <a:avLst/>
          </a:prstGeom>
        </p:spPr>
      </p:pic>
      <p:pic>
        <p:nvPicPr>
          <p:cNvPr id="241" name="pasted-movie.png" descr="pasted-movie.pn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48322" t="0" r="1237" b="0"/>
          <a:stretch>
            <a:fillRect/>
          </a:stretch>
        </p:blipFill>
        <p:spPr>
          <a:xfrm>
            <a:off x="945745" y="711200"/>
            <a:ext cx="11023601" cy="1229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asted-movie.png" descr="pasted-movi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777" r="0" b="16096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361" name="iStock-679415368 (1).jpeg" descr="iStock-679415368 (1)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24278" r="0" b="12561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362" name="We are still grounded in the genetic legacy of the limited scope of interpersonal communication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478790">
              <a:defRPr sz="7424"/>
            </a:lvl1pPr>
          </a:lstStyle>
          <a:p>
            <a:pPr/>
            <a:r>
              <a:t>We are still grounded in the genetic legacy of the limited scope of interpersonal communication. </a:t>
            </a:r>
          </a:p>
        </p:txBody>
      </p:sp>
      <p:pic>
        <p:nvPicPr>
          <p:cNvPr id="363" name="iStock-1024667216.jpeg" descr="iStock-1024667216.jpe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9292" t="22469" r="9292" b="22469"/>
          <a:stretch>
            <a:fillRect/>
          </a:stretch>
        </p:blipFill>
        <p:spPr>
          <a:xfrm>
            <a:off x="13800648" y="670657"/>
            <a:ext cx="10332002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asted-movie.png" descr="pasted-movi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21013" b="0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366" name="iStock-1603700869.jpeg" descr="iStock-1603700869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8686" r="0" b="18686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367" name="Mass communication started to give us the tools to think about talking with others that we could not visualize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421004">
              <a:defRPr sz="6528"/>
            </a:lvl1pPr>
          </a:lstStyle>
          <a:p>
            <a:pPr/>
            <a:r>
              <a:t>Mass communication started to give us the tools to think about talking with others that we could not visualize.</a:t>
            </a:r>
          </a:p>
        </p:txBody>
      </p:sp>
      <p:pic>
        <p:nvPicPr>
          <p:cNvPr id="368" name="pasted-movie.png" descr="pasted-movie.pn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0" t="0" r="0" b="19916"/>
          <a:stretch>
            <a:fillRect/>
          </a:stretch>
        </p:blipFill>
        <p:spPr>
          <a:xfrm>
            <a:off x="13800649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creenshot 2024-07-26 at 2.18.01 PM.png" descr="Screenshot 2024-07-26 at 2.18.01 PM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347" r="0" b="10268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371" name="Screenshot 2024-07-26 at 2.20.13 PM.png" descr="Screenshot 2024-07-26 at 2.20.13 PM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4498" r="0" b="4498"/>
          <a:stretch>
            <a:fillRect/>
          </a:stretch>
        </p:blipFill>
        <p:spPr>
          <a:xfrm>
            <a:off x="13800649" y="5750244"/>
            <a:ext cx="10332001" cy="4313710"/>
          </a:xfrm>
          <a:prstGeom prst="rect">
            <a:avLst/>
          </a:prstGeom>
        </p:spPr>
      </p:pic>
      <p:sp>
        <p:nvSpPr>
          <p:cNvPr id="372" name="The public and the personal space were forever changed by the masspersonal communication that now exists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412750">
              <a:defRPr sz="6400"/>
            </a:lvl1pPr>
          </a:lstStyle>
          <a:p>
            <a:pPr/>
            <a:r>
              <a:t>The public and the personal space were forever changed by the masspersonal communication that now exists. </a:t>
            </a:r>
          </a:p>
        </p:txBody>
      </p:sp>
      <p:pic>
        <p:nvPicPr>
          <p:cNvPr id="373" name="pasted-movie.png" descr="pasted-movie.pn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0" t="21711" r="0" b="33179"/>
          <a:stretch>
            <a:fillRect/>
          </a:stretch>
        </p:blipFill>
        <p:spPr>
          <a:xfrm>
            <a:off x="13800649" y="670657"/>
            <a:ext cx="10332001" cy="46606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owerful Reach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Powerful Reach</a:t>
            </a:r>
          </a:p>
        </p:txBody>
      </p:sp>
      <p:sp>
        <p:nvSpPr>
          <p:cNvPr id="376" name="Direct messages mimics interpersonal communication online while giving the celebrity the ability to used mediated works as needed.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408582" indent="-408582" defTabSz="586104">
              <a:spcBef>
                <a:spcPts val="3700"/>
              </a:spcBef>
              <a:buClr>
                <a:srgbClr val="535353"/>
              </a:buClr>
              <a:defRPr sz="4544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Direct messages</a:t>
            </a:r>
            <a:r>
              <a:t> mimics interpersonal communication online while giving the celebrity the ability to used mediated works as needed.</a:t>
            </a:r>
          </a:p>
          <a:p>
            <a:pPr marL="408582" indent="-408582" defTabSz="586104">
              <a:spcBef>
                <a:spcPts val="3700"/>
              </a:spcBef>
              <a:buClr>
                <a:srgbClr val="535353"/>
              </a:buClr>
              <a:defRPr sz="4544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Group chats</a:t>
            </a:r>
            <a:r>
              <a:t> cultivate a sense of community by allowing fans to come together with their favorite celebrity, interact with one another, and share their experiences as they relate to the celebrity the community has a common bond over. </a:t>
            </a:r>
          </a:p>
          <a:p>
            <a:pPr marL="408582" indent="-408582" defTabSz="586104">
              <a:spcBef>
                <a:spcPts val="3700"/>
              </a:spcBef>
              <a:buClr>
                <a:srgbClr val="535353"/>
              </a:buClr>
              <a:defRPr sz="4544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Postings</a:t>
            </a:r>
            <a:r>
              <a:t> act as the outlet for the celebrity to share their content and an outlet for the community to react to the celebrity’s content.</a:t>
            </a:r>
          </a:p>
          <a:p>
            <a:pPr marL="408582" indent="-408582" defTabSz="586104">
              <a:spcBef>
                <a:spcPts val="3700"/>
              </a:spcBef>
              <a:buClr>
                <a:srgbClr val="535353"/>
              </a:buClr>
              <a:defRPr sz="4544"/>
            </a:pPr>
            <a:r>
              <a:rPr u="sng">
                <a:latin typeface="Memphis LT Std Bold"/>
                <a:ea typeface="Memphis LT Std Bold"/>
                <a:cs typeface="Memphis LT Std Bold"/>
                <a:sym typeface="Memphis LT Std Bold"/>
              </a:rPr>
              <a:t>Streaming</a:t>
            </a:r>
            <a:r>
              <a:t> allows the celebrity to perform the same media practices as traditional celebrities on the microscale of an online platform and “broadcast” to an audience.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20240728_Animal.png" descr="20240728_Animal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691" r="0" b="25641"/>
          <a:stretch>
            <a:fillRect/>
          </a:stretch>
        </p:blipFill>
        <p:spPr>
          <a:xfrm>
            <a:off x="705884" y="2028719"/>
            <a:ext cx="6985001" cy="4656668"/>
          </a:xfrm>
          <a:prstGeom prst="rect">
            <a:avLst/>
          </a:prstGeom>
        </p:spPr>
      </p:pic>
      <p:sp>
        <p:nvSpPr>
          <p:cNvPr id="379" name="Powerful Reach"/>
          <p:cNvSpPr txBox="1"/>
          <p:nvPr>
            <p:ph type="body" idx="22"/>
          </p:nvPr>
        </p:nvSpPr>
        <p:spPr>
          <a:xfrm>
            <a:off x="673100" y="228600"/>
            <a:ext cx="23301943" cy="1647619"/>
          </a:xfrm>
          <a:prstGeom prst="rect">
            <a:avLst/>
          </a:prstGeom>
        </p:spPr>
        <p:txBody>
          <a:bodyPr/>
          <a:lstStyle/>
          <a:p>
            <a:pPr/>
            <a:r>
              <a:t>Powerful Reach</a:t>
            </a:r>
          </a:p>
        </p:txBody>
      </p:sp>
      <p:pic>
        <p:nvPicPr>
          <p:cNvPr id="380" name="woman-holds-cellphone-read-unbelievable-great-news-feels-happy.jpg_s=1024x1024&amp;w=is&amp;k=20&amp;c=-mUyaP1HAFC0dVSYOTXN5yzNuTFwR9zjpatEzdQoS_0=.jpg" descr="woman-holds-cellphone-read-unbelievable-great-news-feels-happy.jpg_s=1024x1024&amp;w=is&amp;k=20&amp;c=-mUyaP1HAFC0dVSYOTXN5yzNuTFwR9zjpatEzdQoS_0=.jp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97" t="0" r="0" b="0"/>
          <a:stretch>
            <a:fillRect/>
          </a:stretch>
        </p:blipFill>
        <p:spPr>
          <a:xfrm>
            <a:off x="8699500" y="2028719"/>
            <a:ext cx="6985000" cy="4656668"/>
          </a:xfrm>
          <a:prstGeom prst="rect">
            <a:avLst/>
          </a:prstGeom>
        </p:spPr>
      </p:pic>
      <p:pic>
        <p:nvPicPr>
          <p:cNvPr id="381" name="talking-and-working-on-video-calling.jpg_s=1024x1024&amp;w=is&amp;k=20&amp;c=_oEykFcg8Q3xzyMu-3J7qGUMlkYfa0zrY00mU7yQJaI=.jpg" descr="talking-and-working-on-video-calling.jpg_s=1024x1024&amp;w=is&amp;k=20&amp;c=_oEykFcg8Q3xzyMu-3J7qGUMlkYfa0zrY00mU7yQJaI=.jpg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rcRect l="7812" t="0" r="7812" b="0"/>
          <a:stretch>
            <a:fillRect/>
          </a:stretch>
        </p:blipFill>
        <p:spPr>
          <a:xfrm>
            <a:off x="17111157" y="2028719"/>
            <a:ext cx="6985001" cy="4656668"/>
          </a:xfrm>
          <a:prstGeom prst="rect">
            <a:avLst/>
          </a:prstGeom>
        </p:spPr>
      </p:pic>
      <p:sp>
        <p:nvSpPr>
          <p:cNvPr id="382" name="Face-to-Face"/>
          <p:cNvSpPr txBox="1"/>
          <p:nvPr>
            <p:ph type="body" idx="25"/>
          </p:nvPr>
        </p:nvSpPr>
        <p:spPr>
          <a:xfrm>
            <a:off x="633817" y="6785806"/>
            <a:ext cx="6985001" cy="1042038"/>
          </a:xfrm>
          <a:prstGeom prst="rect">
            <a:avLst/>
          </a:prstGeom>
        </p:spPr>
        <p:txBody>
          <a:bodyPr/>
          <a:lstStyle/>
          <a:p>
            <a:pPr/>
            <a:r>
              <a:t>Face-to-Face</a:t>
            </a:r>
          </a:p>
        </p:txBody>
      </p:sp>
      <p:sp>
        <p:nvSpPr>
          <p:cNvPr id="383" name="Interpersonal Online"/>
          <p:cNvSpPr txBox="1"/>
          <p:nvPr>
            <p:ph type="body" idx="26"/>
          </p:nvPr>
        </p:nvSpPr>
        <p:spPr>
          <a:xfrm>
            <a:off x="8699500" y="6785806"/>
            <a:ext cx="6985000" cy="1042038"/>
          </a:xfrm>
          <a:prstGeom prst="rect">
            <a:avLst/>
          </a:prstGeom>
        </p:spPr>
        <p:txBody>
          <a:bodyPr/>
          <a:lstStyle/>
          <a:p>
            <a:pPr/>
            <a:r>
              <a:t>Interpersonal Online</a:t>
            </a:r>
          </a:p>
        </p:txBody>
      </p:sp>
      <p:sp>
        <p:nvSpPr>
          <p:cNvPr id="384" name="Digital Collectiveness"/>
          <p:cNvSpPr txBox="1"/>
          <p:nvPr>
            <p:ph type="body" idx="27"/>
          </p:nvPr>
        </p:nvSpPr>
        <p:spPr>
          <a:xfrm>
            <a:off x="17111158" y="6785806"/>
            <a:ext cx="6985001" cy="1042038"/>
          </a:xfrm>
          <a:prstGeom prst="rect">
            <a:avLst/>
          </a:prstGeom>
        </p:spPr>
        <p:txBody>
          <a:bodyPr/>
          <a:lstStyle/>
          <a:p>
            <a:pPr/>
            <a:r>
              <a:t>Digital Collectiveness</a:t>
            </a:r>
          </a:p>
        </p:txBody>
      </p:sp>
      <p:pic>
        <p:nvPicPr>
          <p:cNvPr id="385" name="handsome-young-man-sits-at-home-uses-laptop-and-rowses-through-social-network-feed-site-over.jpg_s=1024x1024&amp;w=is&amp;k=20&amp;c=oHQR2exkHRSTUAU1eV_NrQP8Wn7Q-hZGuOE9bXo51tI= (1).jpg" descr="handsome-young-man-sits-at-home-uses-laptop-and-rowses-through-social-network-feed-site-over.jpg_s=1024x1024&amp;w=is&amp;k=20&amp;c=oHQR2exkHRSTUAU1eV_NrQP8Wn7Q-hZGuOE9bXo51tI= (1).jpg"/>
          <p:cNvPicPr>
            <a:picLocks noChangeAspect="1"/>
          </p:cNvPicPr>
          <p:nvPr>
            <p:ph type="pic" idx="28"/>
          </p:nvPr>
        </p:nvPicPr>
        <p:blipFill>
          <a:blip r:embed="rId5">
            <a:extLst/>
          </a:blip>
          <a:srcRect l="7812" t="0" r="7812" b="0"/>
          <a:stretch>
            <a:fillRect/>
          </a:stretch>
        </p:blipFill>
        <p:spPr>
          <a:xfrm>
            <a:off x="664967" y="7747443"/>
            <a:ext cx="6985001" cy="4656667"/>
          </a:xfrm>
          <a:prstGeom prst="rect">
            <a:avLst/>
          </a:prstGeom>
        </p:spPr>
      </p:pic>
      <p:pic>
        <p:nvPicPr>
          <p:cNvPr id="386" name="pro-gamer-recording-video-live-stream-while-playing-computer-games.jpg_s=1024x1024&amp;w=is&amp;k=20&amp;c=kPlLbCl-3MG45dG84wz23Qq9Z2EEeBGQkkQY7YBE3FM=.jpg" descr="pro-gamer-recording-video-live-stream-while-playing-computer-games.jpg_s=1024x1024&amp;w=is&amp;k=20&amp;c=kPlLbCl-3MG45dG84wz23Qq9Z2EEeBGQkkQY7YBE3FM=.jpg"/>
          <p:cNvPicPr>
            <a:picLocks noChangeAspect="1"/>
          </p:cNvPicPr>
          <p:nvPr>
            <p:ph type="pic" idx="29"/>
          </p:nvPr>
        </p:nvPicPr>
        <p:blipFill>
          <a:blip r:embed="rId6">
            <a:extLst/>
          </a:blip>
          <a:srcRect l="0" t="0" r="97" b="0"/>
          <a:stretch>
            <a:fillRect/>
          </a:stretch>
        </p:blipFill>
        <p:spPr>
          <a:xfrm>
            <a:off x="8658582" y="7747443"/>
            <a:ext cx="6985001" cy="4656667"/>
          </a:xfrm>
          <a:prstGeom prst="rect">
            <a:avLst/>
          </a:prstGeom>
        </p:spPr>
      </p:pic>
      <p:pic>
        <p:nvPicPr>
          <p:cNvPr id="387" name="male-asian-ceo-having-speech-on-press-conference-in-convention-center.jpg_s=1024x1024&amp;w=is&amp;k=20&amp;c=CnN44JiimxsOCogmB16N8fj2_5-sPhshPwrOEkceVL0=.jpg" descr="male-asian-ceo-having-speech-on-press-conference-in-convention-center.jpg_s=1024x1024&amp;w=is&amp;k=20&amp;c=CnN44JiimxsOCogmB16N8fj2_5-sPhshPwrOEkceVL0=.jpg"/>
          <p:cNvPicPr>
            <a:picLocks noChangeAspect="1"/>
          </p:cNvPicPr>
          <p:nvPr>
            <p:ph type="pic" idx="30"/>
          </p:nvPr>
        </p:nvPicPr>
        <p:blipFill>
          <a:blip r:embed="rId7">
            <a:extLst/>
          </a:blip>
          <a:srcRect l="97" t="0" r="0" b="0"/>
          <a:stretch>
            <a:fillRect/>
          </a:stretch>
        </p:blipFill>
        <p:spPr>
          <a:xfrm>
            <a:off x="17070241" y="7747443"/>
            <a:ext cx="6985001" cy="4656668"/>
          </a:xfrm>
          <a:prstGeom prst="rect">
            <a:avLst/>
          </a:prstGeom>
        </p:spPr>
      </p:pic>
      <p:sp>
        <p:nvSpPr>
          <p:cNvPr id="388" name="Online “Pebbles”"/>
          <p:cNvSpPr txBox="1"/>
          <p:nvPr>
            <p:ph type="body" idx="31"/>
          </p:nvPr>
        </p:nvSpPr>
        <p:spPr>
          <a:xfrm>
            <a:off x="592900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Online “Pebbles”</a:t>
            </a:r>
          </a:p>
        </p:txBody>
      </p:sp>
      <p:sp>
        <p:nvSpPr>
          <p:cNvPr id="389" name="Quasi-Broadcasting"/>
          <p:cNvSpPr txBox="1"/>
          <p:nvPr>
            <p:ph type="body" idx="32"/>
          </p:nvPr>
        </p:nvSpPr>
        <p:spPr>
          <a:xfrm>
            <a:off x="8658583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Quasi-Broadcasting</a:t>
            </a:r>
          </a:p>
        </p:txBody>
      </p:sp>
      <p:sp>
        <p:nvSpPr>
          <p:cNvPr id="390" name="Stagecraft"/>
          <p:cNvSpPr txBox="1"/>
          <p:nvPr>
            <p:ph type="body" idx="33"/>
          </p:nvPr>
        </p:nvSpPr>
        <p:spPr>
          <a:xfrm>
            <a:off x="17070241" y="12504530"/>
            <a:ext cx="6985001" cy="1042037"/>
          </a:xfrm>
          <a:prstGeom prst="rect">
            <a:avLst/>
          </a:prstGeom>
        </p:spPr>
        <p:txBody>
          <a:bodyPr/>
          <a:lstStyle/>
          <a:p>
            <a:pPr/>
            <a:r>
              <a:t>Stagecraft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0213" t="0" r="10799" b="0"/>
          <a:stretch>
            <a:fillRect/>
          </a:stretch>
        </p:blipFill>
        <p:spPr>
          <a:xfrm>
            <a:off x="251504" y="670657"/>
            <a:ext cx="13190188" cy="9393297"/>
          </a:xfrm>
          <a:prstGeom prst="rect">
            <a:avLst/>
          </a:prstGeom>
        </p:spPr>
      </p:pic>
      <p:pic>
        <p:nvPicPr>
          <p:cNvPr id="393" name="pasted-movie.png" descr="pasted-movie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17504" b="0"/>
          <a:stretch>
            <a:fillRect/>
          </a:stretch>
        </p:blipFill>
        <p:spPr>
          <a:xfrm>
            <a:off x="13800649" y="670657"/>
            <a:ext cx="10332001" cy="9393297"/>
          </a:xfrm>
          <a:prstGeom prst="rect">
            <a:avLst/>
          </a:prstGeom>
        </p:spPr>
      </p:pic>
      <p:sp>
        <p:nvSpPr>
          <p:cNvPr id="394" name="Meaningful and memorable connections can exist online and be transferred to real world interactions when we know how to authentically manage our personalities, content, and reach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 defTabSz="363220">
              <a:defRPr sz="5632"/>
            </a:lvl1pPr>
          </a:lstStyle>
          <a:p>
            <a:pPr/>
            <a:r>
              <a:t>Meaningful and memorable connections can exist online and be transferred to real world interactions when we know how to authentically manage our personalities, content, and reach.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Stock-1312418309 (1).jpeg" descr="iStock-1312418309 (1)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4338" r="0" b="14338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397" name="Understanding the underlying concepts of celebrities’ work online gives us a common paradigm for engaging with digital culture and a better language for describing all of this work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Understanding the underlying concepts of celebrities’ work online gives us a common paradigm for engaging with digital culture and a better language for describing all of this work.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Stock-665394574.jpg" descr="iStock-665394574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938" r="0" b="19938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400" name="This paradigm and language makes us better equipped to be more purposeful in the ways that we engage with one other online and extend that out into the real world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paradigm and language makes us better equipped to be more purposeful in the ways that we engage with one other online and extend that out into the real world.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O WHAT?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WHAT?</a:t>
            </a:r>
          </a:p>
        </p:txBody>
      </p:sp>
      <p:sp>
        <p:nvSpPr>
          <p:cNvPr id="403" name="We do not need to be Internet celebrities to think about how our personalities, content, and reach impact others.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471884" indent="-471884" defTabSz="676909">
              <a:spcBef>
                <a:spcPts val="4300"/>
              </a:spcBef>
              <a:buClr>
                <a:srgbClr val="535353"/>
              </a:buClr>
              <a:defRPr sz="5248"/>
            </a:pPr>
            <a:r>
              <a:t>We do not need to be Internet celebrities to think about how our personalities, content, and reach impact others.</a:t>
            </a:r>
          </a:p>
          <a:p>
            <a:pPr marL="471884" indent="-471884" defTabSz="676909">
              <a:spcBef>
                <a:spcPts val="4300"/>
              </a:spcBef>
              <a:buClr>
                <a:srgbClr val="535353"/>
              </a:buClr>
              <a:defRPr sz="5248"/>
            </a:pPr>
            <a:r>
              <a:t>Our personality type can change based on if we are making a recommendation, express our thoughts on a social issue, mastering online communication, or sharing our knowledge.</a:t>
            </a:r>
          </a:p>
          <a:p>
            <a:pPr marL="471884" indent="-471884" defTabSz="676909">
              <a:spcBef>
                <a:spcPts val="4300"/>
              </a:spcBef>
              <a:buClr>
                <a:srgbClr val="535353"/>
              </a:buClr>
              <a:defRPr sz="5248"/>
            </a:pPr>
            <a:r>
              <a:t>Purposeful content asks us to consider the reasoning behind what we are publishing and how we can better communicate with one another.</a:t>
            </a:r>
          </a:p>
          <a:p>
            <a:pPr marL="471884" indent="-471884" defTabSz="676909">
              <a:spcBef>
                <a:spcPts val="4300"/>
              </a:spcBef>
              <a:buClr>
                <a:srgbClr val="535353"/>
              </a:buClr>
              <a:defRPr sz="5248"/>
            </a:pPr>
            <a:r>
              <a:t>Reaching out to others means understanding the strength and weaknesses of the tools we use for connection.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Stock-1165760299.jpg" descr="iStock-1165760299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910" r="0" b="19910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406" name="A study that began with how celebrities have changed after 2020 lead me to understand how these figures represent an institution responsible for socializing us when we are “forever online.”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study that began with how celebrities have changed after 2020 lead me to understand how these figures represent an institution responsible for socializing us when we are “forever online.”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~(Tilton, In Progress)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~(Tilton, In Progress)</a:t>
            </a:r>
          </a:p>
        </p:txBody>
      </p:sp>
      <p:sp>
        <p:nvSpPr>
          <p:cNvPr id="244" name="A celebrity is anyone that has developed a personality that seeks out fame, fortune, and/or notoriety through content that is popular and by reaching out to the general public to share their content and personality to the point that their following has h"/>
          <p:cNvSpPr/>
          <p:nvPr>
            <p:ph type="body" idx="22"/>
          </p:nvPr>
        </p:nvSpPr>
        <p:spPr>
          <a:xfrm>
            <a:off x="2381250" y="2571660"/>
            <a:ext cx="19621500" cy="4610101"/>
          </a:xfrm>
          <a:prstGeom prst="rect">
            <a:avLst/>
          </a:prstGeom>
        </p:spPr>
        <p:txBody>
          <a:bodyPr/>
          <a:lstStyle/>
          <a:p>
            <a:pPr>
              <a:defRPr sz="5900"/>
            </a:pPr>
            <a:r>
              <a:t>A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celebrity</a:t>
            </a:r>
            <a:r>
              <a:t> is anyone that has developed a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personality</a:t>
            </a:r>
            <a:r>
              <a:t> that seeks out fame, fortune, and/or notoriety through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content</a:t>
            </a:r>
            <a:r>
              <a:t> that is popular and by </a:t>
            </a:r>
            <a:r>
              <a:rPr u="sng">
                <a:latin typeface="+mj-lt"/>
                <a:ea typeface="+mj-ea"/>
                <a:cs typeface="+mj-cs"/>
                <a:sym typeface="Neutraface Text Bold"/>
              </a:rPr>
              <a:t>reaching</a:t>
            </a:r>
            <a:r>
              <a:t> out to the general public to share their content and personality to the point that their following has hit a significant and noticeable number.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6671" r="0" b="30306"/>
          <a:stretch>
            <a:fillRect/>
          </a:stretch>
        </p:blipFill>
        <p:spPr>
          <a:xfrm>
            <a:off x="385483" y="276550"/>
            <a:ext cx="20949990" cy="8296814"/>
          </a:xfrm>
          <a:prstGeom prst="rect">
            <a:avLst/>
          </a:prstGeom>
        </p:spPr>
      </p:pic>
      <p:pic>
        <p:nvPicPr>
          <p:cNvPr id="409" name="pasted-movie.png" descr="pasted-movie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6058" t="0" r="16058" b="19797"/>
          <a:stretch>
            <a:fillRect/>
          </a:stretch>
        </p:blipFill>
        <p:spPr>
          <a:xfrm>
            <a:off x="2633" y="11191557"/>
            <a:ext cx="5383885" cy="2515782"/>
          </a:xfrm>
          <a:prstGeom prst="rect">
            <a:avLst/>
          </a:prstGeom>
        </p:spPr>
      </p:pic>
      <p:sp>
        <p:nvSpPr>
          <p:cNvPr id="410" name="SxSW 2025…"/>
          <p:cNvSpPr txBox="1"/>
          <p:nvPr>
            <p:ph type="body" idx="23"/>
          </p:nvPr>
        </p:nvSpPr>
        <p:spPr>
          <a:xfrm>
            <a:off x="5415256" y="11348612"/>
            <a:ext cx="3683928" cy="23901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SxSW 2025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Creator Economy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Austin, TX</a:t>
            </a:r>
          </a:p>
          <a:p>
            <a:pPr marL="0" indent="0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March 2025</a:t>
            </a:r>
          </a:p>
        </p:txBody>
      </p:sp>
      <p:pic>
        <p:nvPicPr>
          <p:cNvPr id="411" name="Image" descr="Image"/>
          <p:cNvPicPr>
            <a:picLocks noChangeAspect="1"/>
          </p:cNvPicPr>
          <p:nvPr>
            <p:ph type="pic" idx="24"/>
          </p:nvPr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12" name="Shane Tilton…"/>
          <p:cNvSpPr txBox="1"/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Shane Tilton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@silnan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Associate Professor of Multimedia Journalism</a:t>
            </a:r>
          </a:p>
          <a:p>
            <a:pPr marL="0" indent="0" algn="r">
              <a:spcBef>
                <a:spcPts val="0"/>
              </a:spcBef>
              <a:buSzTx/>
              <a:buNone/>
              <a:defRPr b="1" sz="3900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Ohio Northern University</a:t>
            </a:r>
          </a:p>
        </p:txBody>
      </p:sp>
      <p:pic>
        <p:nvPicPr>
          <p:cNvPr id="413" name="pasted-movie.png" descr="pasted-movie.png"/>
          <p:cNvPicPr>
            <a:picLocks noChangeAspect="1"/>
          </p:cNvPicPr>
          <p:nvPr>
            <p:ph type="pic" idx="27"/>
          </p:nvPr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14" name="Internet Celebrities and…"/>
          <p:cNvSpPr txBox="1"/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676909">
              <a:spcBef>
                <a:spcPts val="0"/>
              </a:spcBef>
              <a:buSzTx/>
              <a:buNone/>
              <a:defRPr cap="all" sz="6969">
                <a:latin typeface="+mj-lt"/>
                <a:ea typeface="+mj-ea"/>
                <a:cs typeface="+mj-cs"/>
                <a:sym typeface="Neutraface Text Bold"/>
              </a:defRPr>
            </a:pPr>
            <a:r>
              <a:t>Internet Celebrities and </a:t>
            </a:r>
          </a:p>
          <a:p>
            <a:pPr marL="0" indent="0" algn="ctr" defTabSz="676909">
              <a:spcBef>
                <a:spcPts val="0"/>
              </a:spcBef>
              <a:buSzTx/>
              <a:buNone/>
              <a:defRPr cap="all" sz="6969">
                <a:latin typeface="+mj-lt"/>
                <a:ea typeface="+mj-ea"/>
                <a:cs typeface="+mj-cs"/>
                <a:sym typeface="Neutraface Text Bold"/>
              </a:defRPr>
            </a:pPr>
            <a:r>
              <a:t>Purposeful Content Creation</a:t>
            </a:r>
          </a:p>
        </p:txBody>
      </p:sp>
      <p:sp>
        <p:nvSpPr>
          <p:cNvPr id="415" name="# DC a t S x SW2 0 2 5"/>
          <p:cNvSpPr txBox="1"/>
          <p:nvPr/>
        </p:nvSpPr>
        <p:spPr>
          <a:xfrm>
            <a:off x="22574825" y="3106517"/>
            <a:ext cx="836139" cy="776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5300"/>
              </a:spcBef>
              <a:defRPr b="0">
                <a:solidFill>
                  <a:srgbClr val="535353"/>
                </a:solidFill>
                <a:latin typeface="Memphis LT Std Bold"/>
                <a:ea typeface="Memphis LT Std Bold"/>
                <a:cs typeface="Memphis LT Std Bold"/>
                <a:sym typeface="Memphis LT Std Bold"/>
              </a:defRPr>
            </a:pPr>
            <a:r>
              <a:t>#</a:t>
            </a:r>
            <a:br/>
            <a:r>
              <a:t>DC</a:t>
            </a:r>
            <a:br/>
            <a:r>
              <a:t>a</a:t>
            </a:r>
            <a:br/>
            <a:r>
              <a:t>t</a:t>
            </a:r>
            <a:br/>
            <a:r>
              <a:t>S</a:t>
            </a:r>
            <a:br/>
            <a:r>
              <a:t>x</a:t>
            </a:r>
            <a:br/>
            <a:r>
              <a:t>SW2</a:t>
            </a:r>
            <a:br/>
            <a:r>
              <a:t>0</a:t>
            </a:r>
            <a:br/>
            <a:r>
              <a:t>2</a:t>
            </a:r>
            <a:b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asted-movie.png" descr="pasted-movi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748" r="0" b="59607"/>
          <a:stretch>
            <a:fillRect/>
          </a:stretch>
        </p:blipFill>
        <p:spPr>
          <a:xfrm>
            <a:off x="12407899" y="7074692"/>
            <a:ext cx="11023601" cy="5930901"/>
          </a:xfrm>
          <a:prstGeom prst="rect">
            <a:avLst/>
          </a:prstGeom>
        </p:spPr>
      </p:pic>
      <p:pic>
        <p:nvPicPr>
          <p:cNvPr id="247" name="IMG_2728.jpeg" descr="IMG_2728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8030" r="0" b="1266"/>
          <a:stretch>
            <a:fillRect/>
          </a:stretch>
        </p:blipFill>
        <p:spPr>
          <a:xfrm>
            <a:off x="12420112" y="711992"/>
            <a:ext cx="11023601" cy="5930901"/>
          </a:xfrm>
          <a:prstGeom prst="rect">
            <a:avLst/>
          </a:prstGeom>
        </p:spPr>
      </p:pic>
      <p:pic>
        <p:nvPicPr>
          <p:cNvPr id="248" name="pasted-movie.png" descr="pasted-movie.pn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0" r="0" b="10783"/>
          <a:stretch>
            <a:fillRect/>
          </a:stretch>
        </p:blipFill>
        <p:spPr>
          <a:xfrm>
            <a:off x="945745" y="711200"/>
            <a:ext cx="11023601" cy="1229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Stock-1486741820.jpg" descr="iStock-1486741820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61" t="0" r="3861" b="0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251" name="We need to address the dramatic shift in online creative works since the beginning of this decade and five years since the start of the COVID-19 pandemic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need to address the dramatic shift in online creative works since the beginning of this decade and five years since the start of the COVID-19 pandemic.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Stock-992096396.jpg" descr="iStock-992096396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11682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254" name="Studying memetic communication and digital culture has revealed some patterns in how we attempt to connect with others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Studying memetic communication and digital culture has revealed some patterns in how we attempt to connect with others.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Stock-1241112812.jpg" descr="iStock-1241112812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422" r="0" b="5422"/>
          <a:stretch>
            <a:fillRect/>
          </a:stretch>
        </p:blipFill>
        <p:spPr>
          <a:xfrm>
            <a:off x="485359" y="736600"/>
            <a:ext cx="23413281" cy="9393296"/>
          </a:xfrm>
          <a:prstGeom prst="rect">
            <a:avLst/>
          </a:prstGeom>
        </p:spPr>
      </p:pic>
      <p:sp>
        <p:nvSpPr>
          <p:cNvPr id="257" name="A key concern in this research is how we can present an authentic version of ourselves online that allows for meaningful and memorable associations.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key concern in this research is how we can present an authentic version of ourselves online that allows for meaningful and memorable associations.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creenshot 2024-07-03 at 10.00.03 AM.png" descr="Screenshot 2024-07-03 at 10.00.03 AM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32085" y="670657"/>
            <a:ext cx="11029026" cy="9393297"/>
          </a:xfrm>
          <a:prstGeom prst="rect">
            <a:avLst/>
          </a:prstGeom>
        </p:spPr>
      </p:pic>
      <p:pic>
        <p:nvPicPr>
          <p:cNvPr id="260" name="pasted-movie.png" descr="pasted-movie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3800649" y="767105"/>
            <a:ext cx="10332001" cy="9200401"/>
          </a:xfrm>
          <a:prstGeom prst="rect">
            <a:avLst/>
          </a:prstGeom>
        </p:spPr>
      </p:pic>
      <p:sp>
        <p:nvSpPr>
          <p:cNvPr id="261" name="The average Internet user wants those associations, as they help those users navigate the quickly evolving online landscape (Jackson, 2024).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defTabSz="363220">
              <a:defRPr sz="5632"/>
            </a:pPr>
            <a:r>
              <a:t>The average Internet user wants those associations, as they help those users navigate the quickly evolving online landscape (</a:t>
            </a:r>
            <a:r>
              <a:rPr u="sng">
                <a:hlinkClick r:id="rId4" invalidUrl="" action="" tgtFrame="" tooltip="" history="1" highlightClick="0" endSnd="0"/>
              </a:rPr>
              <a:t>Jackson, 2024</a:t>
            </a:r>
            <a:r>
              <a:t>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Neutraface Text Bold"/>
        <a:ea typeface="Neutraface Text Bold"/>
        <a:cs typeface="Neutraface Text Bold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dobe Garamond Pro"/>
            <a:ea typeface="Adobe Garamond Pro"/>
            <a:cs typeface="Adobe Garamond Pro"/>
            <a:sym typeface="Adobe Garamon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Neutraface Text Bold"/>
        <a:ea typeface="Neutraface Text Bold"/>
        <a:cs typeface="Neutraface Text Bold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dobe Garamond Pro"/>
            <a:ea typeface="Adobe Garamond Pro"/>
            <a:cs typeface="Adobe Garamond Pro"/>
            <a:sym typeface="Adobe Garamon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